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11.fntdata" ContentType="application/x-fontdata"/>
  <Override PartName="/ppt/fonts/font12.fntdata" ContentType="application/x-fontdata"/>
  <Override PartName="/ppt/fonts/font13.fntdata" ContentType="application/x-fontdata"/>
  <Override PartName="/ppt/fonts/font14.fntdata" ContentType="application/x-fontdata"/>
  <Override PartName="/ppt/fonts/font15.fntdata" ContentType="application/x-fontdata"/>
  <Override PartName="/ppt/fonts/font16.fntdata" ContentType="application/x-fontdata"/>
  <Override PartName="/ppt/fonts/font17.fntdata" ContentType="application/x-fontdata"/>
  <Override PartName="/ppt/fonts/font18.fntdata" ContentType="application/x-fontdata"/>
  <Override PartName="/ppt/fonts/font19.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4"/>
  </p:notesMasterIdLst>
  <p:sldIdLst>
    <p:sldId id="266" r:id="rId3"/>
    <p:sldId id="256" r:id="rId5"/>
    <p:sldId id="257" r:id="rId6"/>
    <p:sldId id="258" r:id="rId7"/>
    <p:sldId id="259" r:id="rId8"/>
    <p:sldId id="260" r:id="rId9"/>
    <p:sldId id="261" r:id="rId10"/>
    <p:sldId id="262" r:id="rId11"/>
    <p:sldId id="263" r:id="rId12"/>
    <p:sldId id="264" r:id="rId13"/>
    <p:sldId id="265" r:id="rId14"/>
  </p:sldIdLst>
  <p:sldSz cx="14630400" cy="8229600"/>
  <p:notesSz cx="8229600" cy="14630400"/>
  <p:embeddedFontLst>
    <p:embeddedFont>
      <p:font typeface="Mukta Light" panose="020B0604020202020204" pitchFamily="34" charset="0"/>
      <p:regular r:id="rId18"/>
    </p:embeddedFont>
    <p:embeddedFont>
      <p:font typeface="Mukta Light" panose="020B0604020202020204" pitchFamily="34" charset="-122"/>
      <p:regular r:id="rId19"/>
    </p:embeddedFont>
    <p:embeddedFont>
      <p:font typeface="Mukta Light" panose="020B0604020202020204" pitchFamily="34" charset="-120"/>
      <p:regular r:id="rId20"/>
    </p:embeddedFont>
    <p:embeddedFont>
      <p:font typeface="Raleway" pitchFamily="34" charset="0"/>
      <p:regular r:id="rId21"/>
      <p:bold r:id="rId22"/>
      <p:italic r:id="rId23"/>
      <p:boldItalic r:id="rId24"/>
    </p:embeddedFont>
    <p:embeddedFont>
      <p:font typeface="Raleway" pitchFamily="34" charset="-122"/>
      <p:regular r:id="rId25"/>
    </p:embeddedFont>
    <p:embeddedFont>
      <p:font typeface="Raleway" pitchFamily="34" charset="-120"/>
      <p:regular r:id="rId26"/>
    </p:embeddedFont>
    <p:embeddedFont>
      <p:font typeface="Roboto" panose="02000000000000000000" pitchFamily="34" charset="0"/>
      <p:regular r:id="rId27"/>
      <p:bold r:id="rId28"/>
      <p:italic r:id="rId29"/>
      <p:boldItalic r:id="rId30"/>
    </p:embeddedFont>
    <p:embeddedFont>
      <p:font typeface="Roboto" panose="02000000000000000000" pitchFamily="34" charset="-122"/>
      <p:regular r:id="rId31"/>
    </p:embeddedFont>
    <p:embeddedFont>
      <p:font typeface="Roboto" panose="02000000000000000000" pitchFamily="34" charset="-120"/>
      <p:regular r:id="rId32"/>
    </p:embeddedFont>
    <p:embeddedFont>
      <p:font typeface="Calibri" panose="020F0502020204030204" charset="0"/>
      <p:regular r:id="rId33"/>
      <p:bold r:id="rId34"/>
      <p:italic r:id="rId35"/>
      <p:boldItalic r:id="rId36"/>
    </p:embeddedFont>
  </p:embeddedFontLst>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86076" autoAdjust="0"/>
  </p:normalViewPr>
  <p:slideViewPr>
    <p:cSldViewPr snapToGrid="0" snapToObjects="1">
      <p:cViewPr varScale="1">
        <p:scale>
          <a:sx n="53" d="100"/>
          <a:sy n="53" d="100"/>
        </p:scale>
        <p:origin x="996" y="78"/>
      </p:cViewPr>
      <p:guideLst/>
    </p:cSldViewPr>
  </p:slideViewPr>
  <p:notesTextViewPr>
    <p:cViewPr>
      <p:scale>
        <a:sx n="267" d="100"/>
        <a:sy n="267"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6" Type="http://schemas.openxmlformats.org/officeDocument/2006/relationships/font" Target="fonts/font19.fntdata"/><Relationship Id="rId35" Type="http://schemas.openxmlformats.org/officeDocument/2006/relationships/font" Target="fonts/font18.fntdata"/><Relationship Id="rId34" Type="http://schemas.openxmlformats.org/officeDocument/2006/relationships/font" Target="fonts/font17.fntdata"/><Relationship Id="rId33" Type="http://schemas.openxmlformats.org/officeDocument/2006/relationships/font" Target="fonts/font16.fntdata"/><Relationship Id="rId32" Type="http://schemas.openxmlformats.org/officeDocument/2006/relationships/font" Target="fonts/font15.fntdata"/><Relationship Id="rId31" Type="http://schemas.openxmlformats.org/officeDocument/2006/relationships/font" Target="fonts/font14.fntdata"/><Relationship Id="rId30" Type="http://schemas.openxmlformats.org/officeDocument/2006/relationships/font" Target="fonts/font13.fntdata"/><Relationship Id="rId3" Type="http://schemas.openxmlformats.org/officeDocument/2006/relationships/slide" Target="slides/slide1.xml"/><Relationship Id="rId29" Type="http://schemas.openxmlformats.org/officeDocument/2006/relationships/font" Target="fonts/font12.fntdata"/><Relationship Id="rId28" Type="http://schemas.openxmlformats.org/officeDocument/2006/relationships/font" Target="fonts/font11.fntdata"/><Relationship Id="rId27" Type="http://schemas.openxmlformats.org/officeDocument/2006/relationships/font" Target="fonts/font10.fntdata"/><Relationship Id="rId26" Type="http://schemas.openxmlformats.org/officeDocument/2006/relationships/font" Target="fonts/font9.fntdata"/><Relationship Id="rId25" Type="http://schemas.openxmlformats.org/officeDocument/2006/relationships/font" Target="fonts/font8.fntdata"/><Relationship Id="rId24" Type="http://schemas.openxmlformats.org/officeDocument/2006/relationships/font" Target="fonts/font7.fntdata"/><Relationship Id="rId23" Type="http://schemas.openxmlformats.org/officeDocument/2006/relationships/font" Target="fonts/font6.fntdata"/><Relationship Id="rId22" Type="http://schemas.openxmlformats.org/officeDocument/2006/relationships/font" Target="fonts/font5.fntdata"/><Relationship Id="rId21" Type="http://schemas.openxmlformats.org/officeDocument/2006/relationships/font" Target="fonts/font4.fntdata"/><Relationship Id="rId20" Type="http://schemas.openxmlformats.org/officeDocument/2006/relationships/font" Target="fonts/font3.fntdata"/><Relationship Id="rId2" Type="http://schemas.openxmlformats.org/officeDocument/2006/relationships/theme" Target="theme/theme1.xml"/><Relationship Id="rId19" Type="http://schemas.openxmlformats.org/officeDocument/2006/relationships/font" Target="fonts/font2.fntdata"/><Relationship Id="rId18" Type="http://schemas.openxmlformats.org/officeDocument/2006/relationships/font" Target="fonts/font1.fntdata"/><Relationship Id="rId17" Type="http://schemas.openxmlformats.org/officeDocument/2006/relationships/tableStyles" Target="tableStyles.xml"/><Relationship Id="rId16" Type="http://schemas.openxmlformats.org/officeDocument/2006/relationships/viewProps" Target="viewProps.xml"/><Relationship Id="rId15" Type="http://schemas.openxmlformats.org/officeDocument/2006/relationships/presProps" Target="presProps.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En conclusion, la régression logistique s’est révélée la plus adaptée à ce cas d’</a:t>
            </a:r>
            <a:r>
              <a:rPr lang="fr-FR" dirty="0" err="1"/>
              <a:t>usage.Toutefois</a:t>
            </a:r>
            <a:r>
              <a:rPr lang="fr-FR" dirty="0"/>
              <a:t>, les données étant simulées, il serait nécessaire de valider le modèle sur des données </a:t>
            </a:r>
            <a:r>
              <a:rPr lang="fr-FR" dirty="0" err="1"/>
              <a:t>réelles.À</a:t>
            </a:r>
            <a:r>
              <a:rPr lang="fr-FR" dirty="0"/>
              <a:t> l’avenir, nous pourrions explorer des algorithmes plus avancés, comme les réseaux neuronaux.</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Cette dernière diapositive présente quelques éléments techniques :Une </a:t>
            </a:r>
            <a:r>
              <a:rPr lang="fr-FR" dirty="0" err="1"/>
              <a:t>heatmap</a:t>
            </a:r>
            <a:r>
              <a:rPr lang="fr-FR" dirty="0"/>
              <a:t> des corrélations, une matrice de confusion, et un exemple de code pour illustrer le prétraitement et l’entraînement avec </a:t>
            </a:r>
            <a:r>
              <a:rPr lang="fr-FR" dirty="0" err="1"/>
              <a:t>Random</a:t>
            </a:r>
            <a:r>
              <a:rPr lang="fr-FR" dirty="0"/>
              <a:t> </a:t>
            </a:r>
            <a:r>
              <a:rPr lang="fr-FR" dirty="0" err="1"/>
              <a:t>Forest.Cela</a:t>
            </a:r>
            <a:r>
              <a:rPr lang="fr-FR" dirty="0"/>
              <a:t> permet de mieux comprendre le pipeline mis en œuvre.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Bonjour à tous. Aujourd’hui, je vais vous présenter un projet portant sur la modélisation du risque de crédit à l’aide du Machine </a:t>
            </a:r>
            <a:r>
              <a:rPr lang="fr-FR" dirty="0" err="1"/>
              <a:t>Learning.L’objectif</a:t>
            </a:r>
            <a:r>
              <a:rPr lang="fr-FR" dirty="0"/>
              <a:t> est de prédire si un client est éligible à un crédit, afin de réduire les risques d’impayés pour les institutions financières. Cette approche permet d’automatiser et d’optimiser la prise de décision bancaire.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Le cœur du projet consiste à développer un modèle prédictif fiable basé sur les données personnelles, financières et historiques des </a:t>
            </a:r>
            <a:r>
              <a:rPr lang="fr-FR" dirty="0" err="1"/>
              <a:t>clients.L’enjeu</a:t>
            </a:r>
            <a:r>
              <a:rPr lang="fr-FR" dirty="0"/>
              <a:t> est d’identifier, à partir de ces informations, la probabilité de remboursement, ce qui permet aux banques d’accorder les crédits en toute sécurité.</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Le </a:t>
            </a:r>
            <a:r>
              <a:rPr lang="fr-FR" dirty="0" err="1"/>
              <a:t>dataset</a:t>
            </a:r>
            <a:r>
              <a:rPr lang="fr-FR" dirty="0"/>
              <a:t> utilisé est simulé, mais il s’inspire des données réelles de prêts. Il contient environ 1000 </a:t>
            </a:r>
            <a:r>
              <a:rPr lang="fr-FR" dirty="0" err="1"/>
              <a:t>observations.Les</a:t>
            </a:r>
            <a:r>
              <a:rPr lang="fr-FR" dirty="0"/>
              <a:t> variables incluent le revenu, le sexe, le statut marital, le montant et la durée du crédit, et bien sûr, l’historique de remboursement, qui est un facteur clé pour évaluer le risque.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Avant d’entraîner les modèles, il a été nécessaire de préparer les données :	•	Les valeurs manquantes ont été traitées par imputation ou suppression.	•	Les variables financières ont été normalisées.	•	Les variables catégorielles ont été encodées avec la méthode </a:t>
            </a:r>
            <a:r>
              <a:rPr lang="fr-FR" dirty="0" err="1"/>
              <a:t>one-hot</a:t>
            </a:r>
            <a:r>
              <a:rPr lang="fr-FR" dirty="0"/>
              <a:t> pour les rendre exploitables par les algorithmes.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L’analyse exploratoire montre que le revenu moyen est de 5000 MAD et que 70% des demandes de crédit sont </a:t>
            </a:r>
            <a:r>
              <a:rPr lang="fr-FR" dirty="0" err="1"/>
              <a:t>acceptées.On</a:t>
            </a:r>
            <a:r>
              <a:rPr lang="fr-FR" dirty="0"/>
              <a:t> observe également une forte corrélation entre l’historique de crédit et la décision d’octroi, ce qui confirme son importance.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Trois modèles ont été testés :	•	La régression logistique, simple et interprétable.	•	Le </a:t>
            </a:r>
            <a:r>
              <a:rPr lang="fr-FR" dirty="0" err="1"/>
              <a:t>Random</a:t>
            </a:r>
            <a:r>
              <a:rPr lang="fr-FR" dirty="0"/>
              <a:t> Forest, robuste face aux données complexes.	•	Le KNN, basé sur la proximité entre </a:t>
            </a:r>
            <a:r>
              <a:rPr lang="fr-FR" dirty="0" err="1"/>
              <a:t>individus.Ces</a:t>
            </a:r>
            <a:r>
              <a:rPr lang="fr-FR" dirty="0"/>
              <a:t> modèles ont été évalués à l’aide de métriques comme l’</a:t>
            </a:r>
            <a:r>
              <a:rPr lang="fr-FR" dirty="0" err="1"/>
              <a:t>accuracy</a:t>
            </a:r>
            <a:r>
              <a:rPr lang="fr-FR" dirty="0"/>
              <a:t>, la précision, le rappel et le F1-score.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La régression logistique a obtenu la meilleure précision avec 85% d’</a:t>
            </a:r>
            <a:r>
              <a:rPr lang="fr-FR" dirty="0" err="1"/>
              <a:t>accuracy</a:t>
            </a:r>
            <a:r>
              <a:rPr lang="fr-FR" dirty="0"/>
              <a:t>, suivie de près par le </a:t>
            </a:r>
            <a:r>
              <a:rPr lang="fr-FR" dirty="0" err="1"/>
              <a:t>Decision</a:t>
            </a:r>
            <a:r>
              <a:rPr lang="fr-FR" dirty="0"/>
              <a:t> </a:t>
            </a:r>
            <a:r>
              <a:rPr lang="fr-FR" dirty="0" err="1"/>
              <a:t>Tree</a:t>
            </a:r>
            <a:r>
              <a:rPr lang="fr-FR" dirty="0"/>
              <a:t> Classifier avec 84%, et enfin KNN avec 69%.Cela démontre qu’un modèle simple peut être très efficace, s’il est bien ajusté aux données.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Une fois le modèle choisi, il a été sauvegardé avec pickle/</a:t>
            </a:r>
            <a:r>
              <a:rPr lang="fr-FR" dirty="0" err="1"/>
              <a:t>joblib</a:t>
            </a:r>
            <a:r>
              <a:rPr lang="fr-FR" dirty="0"/>
              <a:t>, puis déployé via une API </a:t>
            </a:r>
            <a:r>
              <a:rPr lang="fr-FR" dirty="0" err="1"/>
              <a:t>Flask.Cela</a:t>
            </a:r>
            <a:r>
              <a:rPr lang="fr-FR" dirty="0"/>
              <a:t> permet une intégration facile dans les systèmes bancaires pour une prise de décision en temps réel.</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hf hdr="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p:spPr>
      </p:sp>
      <p:sp>
        <p:nvSpPr>
          <p:cNvPr id="3" name="Shape 1"/>
          <p:cNvSpPr/>
          <p:nvPr/>
        </p:nvSpPr>
        <p:spPr>
          <a:xfrm>
            <a:off x="0" y="0"/>
            <a:ext cx="14630400" cy="8229600"/>
          </a:xfrm>
          <a:prstGeom prst="rect">
            <a:avLst/>
          </a:prstGeom>
          <a:solidFill>
            <a:srgbClr val="FFFFFF">
              <a:alpha val="95000"/>
            </a:srgbClr>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hf hdr="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p:spPr>
      </p:sp>
      <p:sp>
        <p:nvSpPr>
          <p:cNvPr id="3" name="Shape 1"/>
          <p:cNvSpPr/>
          <p:nvPr/>
        </p:nvSpPr>
        <p:spPr>
          <a:xfrm>
            <a:off x="0" y="0"/>
            <a:ext cx="14630400" cy="8229600"/>
          </a:xfrm>
          <a:prstGeom prst="rect">
            <a:avLst/>
          </a:prstGeom>
          <a:solidFill>
            <a:srgbClr val="FFFFFF">
              <a:alpha val="95000"/>
            </a:srgbClr>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hf hdr="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p:spPr>
      </p:sp>
      <p:sp>
        <p:nvSpPr>
          <p:cNvPr id="3" name="Shape 1"/>
          <p:cNvSpPr/>
          <p:nvPr/>
        </p:nvSpPr>
        <p:spPr>
          <a:xfrm>
            <a:off x="0" y="0"/>
            <a:ext cx="14630400" cy="8229600"/>
          </a:xfrm>
          <a:prstGeom prst="rect">
            <a:avLst/>
          </a:prstGeom>
          <a:solidFill>
            <a:srgbClr val="FFFFFF">
              <a:alpha val="95000"/>
            </a:srgbClr>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hf hdr="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p:spPr>
      </p:sp>
      <p:sp>
        <p:nvSpPr>
          <p:cNvPr id="3" name="Shape 1"/>
          <p:cNvSpPr/>
          <p:nvPr/>
        </p:nvSpPr>
        <p:spPr>
          <a:xfrm>
            <a:off x="0" y="0"/>
            <a:ext cx="14630400" cy="8229600"/>
          </a:xfrm>
          <a:prstGeom prst="rect">
            <a:avLst/>
          </a:prstGeom>
          <a:solidFill>
            <a:srgbClr val="FFFFFF">
              <a:alpha val="95000"/>
            </a:srgbClr>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hf hdr="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p:spPr>
      </p:sp>
      <p:sp>
        <p:nvSpPr>
          <p:cNvPr id="3" name="Shape 1"/>
          <p:cNvSpPr/>
          <p:nvPr/>
        </p:nvSpPr>
        <p:spPr>
          <a:xfrm>
            <a:off x="0" y="0"/>
            <a:ext cx="14630400" cy="8229600"/>
          </a:xfrm>
          <a:prstGeom prst="rect">
            <a:avLst/>
          </a:prstGeom>
          <a:solidFill>
            <a:srgbClr val="FFFFFF">
              <a:alpha val="95000"/>
            </a:srgbClr>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hf hdr="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p:spPr>
      </p:sp>
      <p:sp>
        <p:nvSpPr>
          <p:cNvPr id="3" name="Shape 1"/>
          <p:cNvSpPr/>
          <p:nvPr/>
        </p:nvSpPr>
        <p:spPr>
          <a:xfrm>
            <a:off x="0" y="0"/>
            <a:ext cx="14630400" cy="8229600"/>
          </a:xfrm>
          <a:prstGeom prst="rect">
            <a:avLst/>
          </a:prstGeom>
          <a:solidFill>
            <a:srgbClr val="FFFFFF">
              <a:alpha val="95000"/>
            </a:srgbClr>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hf hdr="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p:spPr>
      </p:sp>
      <p:sp>
        <p:nvSpPr>
          <p:cNvPr id="3" name="Shape 1"/>
          <p:cNvSpPr/>
          <p:nvPr/>
        </p:nvSpPr>
        <p:spPr>
          <a:xfrm>
            <a:off x="0" y="0"/>
            <a:ext cx="14630400" cy="8229600"/>
          </a:xfrm>
          <a:prstGeom prst="rect">
            <a:avLst/>
          </a:prstGeom>
          <a:solidFill>
            <a:srgbClr val="FFFFFF">
              <a:alpha val="95000"/>
            </a:srgbClr>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hf hdr="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p:spPr>
      </p:sp>
      <p:sp>
        <p:nvSpPr>
          <p:cNvPr id="3" name="Shape 1"/>
          <p:cNvSpPr/>
          <p:nvPr/>
        </p:nvSpPr>
        <p:spPr>
          <a:xfrm>
            <a:off x="0" y="0"/>
            <a:ext cx="14630400" cy="8229600"/>
          </a:xfrm>
          <a:prstGeom prst="rect">
            <a:avLst/>
          </a:prstGeom>
          <a:solidFill>
            <a:srgbClr val="FFFFFF">
              <a:alpha val="95000"/>
            </a:srgbClr>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hf hdr="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p:spPr>
      </p:sp>
      <p:sp>
        <p:nvSpPr>
          <p:cNvPr id="3" name="Shape 1"/>
          <p:cNvSpPr/>
          <p:nvPr/>
        </p:nvSpPr>
        <p:spPr>
          <a:xfrm>
            <a:off x="0" y="0"/>
            <a:ext cx="14630400" cy="8229600"/>
          </a:xfrm>
          <a:prstGeom prst="rect">
            <a:avLst/>
          </a:prstGeom>
          <a:solidFill>
            <a:srgbClr val="FFFFFF">
              <a:alpha val="95000"/>
            </a:srgbClr>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hf hdr="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p:spPr>
      </p:sp>
      <p:sp>
        <p:nvSpPr>
          <p:cNvPr id="3" name="Shape 1"/>
          <p:cNvSpPr/>
          <p:nvPr/>
        </p:nvSpPr>
        <p:spPr>
          <a:xfrm>
            <a:off x="0" y="0"/>
            <a:ext cx="14630400" cy="8229600"/>
          </a:xfrm>
          <a:prstGeom prst="rect">
            <a:avLst/>
          </a:prstGeom>
          <a:solidFill>
            <a:srgbClr val="FFFFFF">
              <a:alpha val="95000"/>
            </a:srgbClr>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hf hdr="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7" Type="http://schemas.openxmlformats.org/officeDocument/2006/relationships/notesSlide" Target="../notesSlides/notesSlide11.xml"/><Relationship Id="rId6" Type="http://schemas.openxmlformats.org/officeDocument/2006/relationships/slideLayout" Target="../slideLayouts/slideLayout11.xml"/><Relationship Id="rId5" Type="http://schemas.openxmlformats.org/officeDocument/2006/relationships/image" Target="../media/image13.png"/><Relationship Id="rId4" Type="http://schemas.openxmlformats.org/officeDocument/2006/relationships/image" Target="../media/image12.png"/><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3.xml"/><Relationship Id="rId1" Type="http://schemas.openxmlformats.org/officeDocument/2006/relationships/image" Target="../media/image4.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5.xml"/><Relationship Id="rId1" Type="http://schemas.openxmlformats.org/officeDocument/2006/relationships/image" Target="../media/image5.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7.xml"/><Relationship Id="rId1"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8.xml"/><Relationship Id="rId1"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9.xml"/><Relationship Id="rId1"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324124" y="1960721"/>
            <a:ext cx="7468553" cy="2112050"/>
          </a:xfrm>
          <a:prstGeom prst="rect">
            <a:avLst/>
          </a:prstGeom>
          <a:noFill/>
        </p:spPr>
        <p:txBody>
          <a:bodyPr wrap="square" lIns="0" tIns="0" rIns="0" bIns="0" rtlCol="0" anchor="t"/>
          <a:lstStyle/>
          <a:p>
            <a:pPr marL="0" indent="0" algn="l">
              <a:lnSpc>
                <a:spcPts val="5500"/>
              </a:lnSpc>
              <a:buNone/>
            </a:pPr>
            <a:r>
              <a:rPr lang="en-US" sz="4400" dirty="0">
                <a:solidFill>
                  <a:srgbClr val="051D3A"/>
                </a:solidFill>
                <a:latin typeface="Funnel Display" pitchFamily="34" charset="0"/>
                <a:ea typeface="Funnel Display" pitchFamily="34" charset="-122"/>
                <a:cs typeface="Funnel Display" pitchFamily="34" charset="-120"/>
              </a:rPr>
              <a:t>Prédiction de l’Octroi de Crédit </a:t>
            </a:r>
            <a:r>
              <a:rPr lang="en-US" sz="4400" dirty="0" err="1">
                <a:solidFill>
                  <a:srgbClr val="051D3A"/>
                </a:solidFill>
                <a:latin typeface="Funnel Display" pitchFamily="34" charset="0"/>
                <a:ea typeface="Funnel Display" pitchFamily="34" charset="-122"/>
                <a:cs typeface="Funnel Display" pitchFamily="34" charset="-120"/>
              </a:rPr>
              <a:t>Bancaire</a:t>
            </a:r>
            <a:endParaRPr lang="en-US" sz="4400" dirty="0"/>
          </a:p>
        </p:txBody>
      </p:sp>
      <p:sp>
        <p:nvSpPr>
          <p:cNvPr id="5" name="Shape 2"/>
          <p:cNvSpPr/>
          <p:nvPr/>
        </p:nvSpPr>
        <p:spPr>
          <a:xfrm>
            <a:off x="6324124" y="5867876"/>
            <a:ext cx="382905" cy="382905"/>
          </a:xfrm>
          <a:prstGeom prst="roundRect">
            <a:avLst>
              <a:gd name="adj" fmla="val 23878209"/>
            </a:avLst>
          </a:prstGeom>
          <a:noFill/>
          <a:ln w="7620">
            <a:solidFill>
              <a:srgbClr val="FFFFFF"/>
            </a:solidFill>
            <a:prstDash val="solid"/>
          </a:ln>
        </p:spPr>
      </p:sp>
      <p:sp>
        <p:nvSpPr>
          <p:cNvPr id="8" name="Text 1"/>
          <p:cNvSpPr/>
          <p:nvPr/>
        </p:nvSpPr>
        <p:spPr>
          <a:xfrm>
            <a:off x="6528816" y="4156830"/>
            <a:ext cx="7263861" cy="2481714"/>
          </a:xfrm>
          <a:prstGeom prst="rect">
            <a:avLst/>
          </a:prstGeom>
          <a:noFill/>
        </p:spPr>
        <p:txBody>
          <a:bodyPr wrap="square" lIns="0" tIns="0" rIns="0" bIns="0" rtlCol="0" anchor="t"/>
          <a:lstStyle/>
          <a:p>
            <a:pPr marL="0" indent="0" algn="l">
              <a:lnSpc>
                <a:spcPts val="3100"/>
              </a:lnSpc>
              <a:buNone/>
            </a:pPr>
            <a:r>
              <a:rPr lang="en-US" sz="1900" b="1" dirty="0">
                <a:latin typeface="Mukta Light" panose="020B0604020202020204" pitchFamily="34" charset="0"/>
                <a:ea typeface="Mukta Light" panose="020B0604020202020204" pitchFamily="34" charset="-122"/>
                <a:cs typeface="Mukta Light" panose="020B0604020202020204" pitchFamily="34" charset="-120"/>
              </a:rPr>
              <a:t>Présenté par : </a:t>
            </a:r>
            <a:r>
              <a:rPr lang="en-US" sz="1900" b="1" dirty="0" err="1">
                <a:latin typeface="Mukta Light" panose="020B0604020202020204" pitchFamily="34" charset="0"/>
                <a:ea typeface="Mukta Light" panose="020B0604020202020204" pitchFamily="34" charset="-122"/>
                <a:cs typeface="Mukta Light" panose="020B0604020202020204" pitchFamily="34" charset="-120"/>
              </a:rPr>
              <a:t>Nechat</a:t>
            </a:r>
            <a:r>
              <a:rPr lang="fr-FR" altLang="en-US" sz="1900" b="1" dirty="0" err="1">
                <a:latin typeface="Mukta Light" panose="020B0604020202020204" pitchFamily="34" charset="0"/>
                <a:ea typeface="Mukta Light" panose="020B0604020202020204" pitchFamily="34" charset="-122"/>
                <a:cs typeface="Mukta Light" panose="020B0604020202020204" pitchFamily="34" charset="-120"/>
              </a:rPr>
              <a:t> </a:t>
            </a:r>
            <a:r>
              <a:rPr lang="en-US" sz="1900" b="1" dirty="0" err="1">
                <a:latin typeface="Mukta Light" panose="020B0604020202020204" pitchFamily="34" charset="0"/>
                <a:ea typeface="Mukta Light" panose="020B0604020202020204" pitchFamily="34" charset="-122"/>
                <a:cs typeface="Mukta Light" panose="020B0604020202020204" pitchFamily="34" charset="-120"/>
              </a:rPr>
              <a:t>Nouhyla,Feddoul</a:t>
            </a:r>
            <a:r>
              <a:rPr lang="en-US" sz="1900" b="1" dirty="0">
                <a:latin typeface="Mukta Light" panose="020B0604020202020204" pitchFamily="34" charset="0"/>
                <a:ea typeface="Mukta Light" panose="020B0604020202020204" pitchFamily="34" charset="-122"/>
                <a:cs typeface="Mukta Light" panose="020B0604020202020204" pitchFamily="34" charset="-120"/>
              </a:rPr>
              <a:t> </a:t>
            </a:r>
            <a:r>
              <a:rPr lang="en-US" sz="1900" b="1" dirty="0" err="1">
                <a:latin typeface="Mukta Light" panose="020B0604020202020204" pitchFamily="34" charset="0"/>
                <a:ea typeface="Mukta Light" panose="020B0604020202020204" pitchFamily="34" charset="-122"/>
                <a:cs typeface="Mukta Light" panose="020B0604020202020204" pitchFamily="34" charset="-120"/>
              </a:rPr>
              <a:t>Fati</a:t>
            </a:r>
            <a:r>
              <a:rPr lang="fr-FR" altLang="en-US" sz="1900" b="1" dirty="0" err="1">
                <a:latin typeface="Mukta Light" panose="020B0604020202020204" pitchFamily="34" charset="0"/>
                <a:ea typeface="Mukta Light" panose="020B0604020202020204" pitchFamily="34" charset="-122"/>
                <a:cs typeface="Mukta Light" panose="020B0604020202020204" pitchFamily="34" charset="-120"/>
              </a:rPr>
              <a:t>mazahra</a:t>
            </a:r>
            <a:r>
              <a:rPr lang="en-US" sz="1900" b="1" dirty="0" err="1">
                <a:latin typeface="Mukta Light" panose="020B0604020202020204" pitchFamily="34" charset="0"/>
                <a:ea typeface="Mukta Light" panose="020B0604020202020204" pitchFamily="34" charset="-122"/>
                <a:cs typeface="Mukta Light" panose="020B0604020202020204" pitchFamily="34" charset="-120"/>
              </a:rPr>
              <a:t>,Boughazal</a:t>
            </a:r>
            <a:r>
              <a:rPr lang="en-US" sz="1900" b="1" dirty="0">
                <a:latin typeface="Mukta Light" panose="020B0604020202020204" pitchFamily="34" charset="0"/>
                <a:ea typeface="Mukta Light" panose="020B0604020202020204" pitchFamily="34" charset="-122"/>
                <a:cs typeface="Mukta Light" panose="020B0604020202020204" pitchFamily="34" charset="-120"/>
              </a:rPr>
              <a:t> Fati</a:t>
            </a:r>
            <a:r>
              <a:rPr lang="fr-FR" altLang="en-US" sz="1900" b="1" dirty="0">
                <a:latin typeface="Mukta Light" panose="020B0604020202020204" pitchFamily="34" charset="0"/>
                <a:ea typeface="Mukta Light" panose="020B0604020202020204" pitchFamily="34" charset="-122"/>
                <a:cs typeface="Mukta Light" panose="020B0604020202020204" pitchFamily="34" charset="-120"/>
              </a:rPr>
              <a:t>mazahra</a:t>
            </a:r>
            <a:endParaRPr lang="en-US" sz="1900" b="1" dirty="0">
              <a:latin typeface="Mukta Light" panose="020B0604020202020204" pitchFamily="34" charset="0"/>
              <a:ea typeface="Mukta Light" panose="020B0604020202020204" pitchFamily="34" charset="-122"/>
              <a:cs typeface="Mukta Light" panose="020B0604020202020204" pitchFamily="34" charset="-120"/>
            </a:endParaRPr>
          </a:p>
          <a:p>
            <a:pPr marL="0" indent="0" algn="l">
              <a:lnSpc>
                <a:spcPts val="3100"/>
              </a:lnSpc>
              <a:buNone/>
            </a:pPr>
            <a:endParaRPr lang="en-US" sz="1900" b="1" dirty="0">
              <a:latin typeface="Mukta Light" panose="020B0604020202020204" pitchFamily="34" charset="0"/>
              <a:ea typeface="Mukta Light" panose="020B0604020202020204" pitchFamily="34" charset="-122"/>
              <a:cs typeface="Mukta Light" panose="020B0604020202020204" pitchFamily="34" charset="-120"/>
            </a:endParaRPr>
          </a:p>
          <a:p>
            <a:pPr marL="0" indent="0" algn="l">
              <a:lnSpc>
                <a:spcPts val="3100"/>
              </a:lnSpc>
              <a:buNone/>
            </a:pPr>
            <a:r>
              <a:rPr lang="en-US" sz="1900" b="1" dirty="0">
                <a:latin typeface="Mukta Light" panose="020B0604020202020204" pitchFamily="34" charset="0"/>
                <a:ea typeface="Mukta Light" panose="020B0604020202020204" pitchFamily="34" charset="-122"/>
                <a:cs typeface="Mukta Light" panose="020B0604020202020204" pitchFamily="34" charset="-120"/>
              </a:rPr>
              <a:t>
Encadré par : Mr. Zakaria Haja</a:t>
            </a:r>
            <a:endParaRPr lang="en-US" altLang="fr-FR" sz="1900" b="1"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1928932"/>
            <a:ext cx="7092315" cy="708779"/>
          </a:xfrm>
          <a:prstGeom prst="rect">
            <a:avLst/>
          </a:prstGeom>
          <a:noFill/>
        </p:spPr>
        <p:txBody>
          <a:bodyPr wrap="none" lIns="0" tIns="0" rIns="0" bIns="0" rtlCol="0" anchor="t"/>
          <a:lstStyle/>
          <a:p>
            <a:pPr marL="0" indent="0" algn="l">
              <a:lnSpc>
                <a:spcPts val="5550"/>
              </a:lnSpc>
              <a:buNone/>
            </a:pPr>
            <a:r>
              <a:rPr lang="en-US" sz="4450" dirty="0">
                <a:solidFill>
                  <a:srgbClr val="1B1B27"/>
                </a:solidFill>
                <a:latin typeface="Raleway" pitchFamily="34" charset="0"/>
                <a:ea typeface="Raleway" pitchFamily="34" charset="-122"/>
                <a:cs typeface="Raleway" pitchFamily="34" charset="-120"/>
              </a:rPr>
              <a:t>Conclusion et Perspectives</a:t>
            </a:r>
            <a:endParaRPr lang="en-US" sz="4450" dirty="0"/>
          </a:p>
        </p:txBody>
      </p:sp>
      <p:sp>
        <p:nvSpPr>
          <p:cNvPr id="3" name="Text 1"/>
          <p:cNvSpPr/>
          <p:nvPr/>
        </p:nvSpPr>
        <p:spPr>
          <a:xfrm>
            <a:off x="793790" y="3091339"/>
            <a:ext cx="13042821" cy="725805"/>
          </a:xfrm>
          <a:prstGeom prst="rect">
            <a:avLst/>
          </a:prstGeom>
          <a:noFill/>
        </p:spPr>
        <p:txBody>
          <a:bodyPr wrap="square" lIns="0" tIns="0" rIns="0" bIns="0" rtlCol="0" anchor="t"/>
          <a:lstStyle/>
          <a:p>
            <a:pPr marL="0" indent="0" algn="l">
              <a:lnSpc>
                <a:spcPts val="2850"/>
              </a:lnSpc>
              <a:buNone/>
            </a:pPr>
            <a:r>
              <a:rPr lang="en-US" sz="1750" dirty="0">
                <a:solidFill>
                  <a:srgbClr val="3C3939"/>
                </a:solidFill>
                <a:latin typeface="Roboto" panose="02000000000000000000" pitchFamily="34" charset="0"/>
                <a:ea typeface="Roboto" panose="02000000000000000000" pitchFamily="34" charset="-122"/>
                <a:cs typeface="Roboto" panose="02000000000000000000" pitchFamily="34" charset="-120"/>
              </a:rPr>
              <a:t>La </a:t>
            </a:r>
            <a:r>
              <a:rPr lang="en-US" sz="1750" dirty="0" err="1">
                <a:solidFill>
                  <a:srgbClr val="3C3939"/>
                </a:solidFill>
                <a:latin typeface="Roboto" panose="02000000000000000000" pitchFamily="34" charset="0"/>
                <a:ea typeface="Roboto" panose="02000000000000000000" pitchFamily="34" charset="-122"/>
                <a:cs typeface="Roboto" panose="02000000000000000000" pitchFamily="34" charset="-120"/>
              </a:rPr>
              <a:t>Régression</a:t>
            </a:r>
            <a:r>
              <a:rPr lang="en-US" sz="1750" dirty="0">
                <a:solidFill>
                  <a:srgbClr val="3C3939"/>
                </a:solidFill>
                <a:latin typeface="Roboto" panose="02000000000000000000" pitchFamily="34" charset="0"/>
                <a:ea typeface="Roboto" panose="02000000000000000000" pitchFamily="34" charset="-122"/>
                <a:cs typeface="Roboto" panose="02000000000000000000" pitchFamily="34" charset="-120"/>
              </a:rPr>
              <a:t> </a:t>
            </a:r>
            <a:r>
              <a:rPr lang="en-US" sz="1750" dirty="0" err="1">
                <a:solidFill>
                  <a:srgbClr val="3C3939"/>
                </a:solidFill>
                <a:latin typeface="Roboto" panose="02000000000000000000" pitchFamily="34" charset="0"/>
                <a:ea typeface="Roboto" panose="02000000000000000000" pitchFamily="34" charset="-122"/>
                <a:cs typeface="Roboto" panose="02000000000000000000" pitchFamily="34" charset="-120"/>
              </a:rPr>
              <a:t>Logistique</a:t>
            </a:r>
            <a:r>
              <a:rPr lang="en-US" sz="1750" dirty="0">
                <a:solidFill>
                  <a:srgbClr val="3C3939"/>
                </a:solidFill>
                <a:latin typeface="Roboto" panose="02000000000000000000" pitchFamily="34" charset="0"/>
                <a:ea typeface="Roboto" panose="02000000000000000000" pitchFamily="34" charset="-122"/>
                <a:cs typeface="Roboto" panose="02000000000000000000" pitchFamily="34" charset="-120"/>
              </a:rPr>
              <a:t> </a:t>
            </a:r>
            <a:r>
              <a:rPr lang="en-US" sz="1750" dirty="0" err="1">
                <a:solidFill>
                  <a:srgbClr val="3C3939"/>
                </a:solidFill>
                <a:latin typeface="Roboto" panose="02000000000000000000" pitchFamily="34" charset="0"/>
                <a:ea typeface="Roboto" panose="02000000000000000000" pitchFamily="34" charset="-122"/>
                <a:cs typeface="Roboto" panose="02000000000000000000" pitchFamily="34" charset="-120"/>
              </a:rPr>
              <a:t>garantit</a:t>
            </a:r>
            <a:r>
              <a:rPr lang="en-US" sz="1750" dirty="0">
                <a:solidFill>
                  <a:srgbClr val="3C3939"/>
                </a:solidFill>
                <a:latin typeface="Roboto" panose="02000000000000000000" pitchFamily="34" charset="0"/>
                <a:ea typeface="Roboto" panose="02000000000000000000" pitchFamily="34" charset="-122"/>
                <a:cs typeface="Roboto" panose="02000000000000000000" pitchFamily="34" charset="-120"/>
              </a:rPr>
              <a:t> les meilleures performances dans ce contexte d’analyse de risque de crédit, offrant un équilibre entre précision et robustesse.</a:t>
            </a:r>
            <a:endParaRPr lang="en-US" sz="1750" dirty="0"/>
          </a:p>
        </p:txBody>
      </p:sp>
      <p:sp>
        <p:nvSpPr>
          <p:cNvPr id="4" name="Text 2"/>
          <p:cNvSpPr/>
          <p:nvPr/>
        </p:nvSpPr>
        <p:spPr>
          <a:xfrm>
            <a:off x="793790" y="4072295"/>
            <a:ext cx="13042821" cy="725805"/>
          </a:xfrm>
          <a:prstGeom prst="rect">
            <a:avLst/>
          </a:prstGeom>
          <a:noFill/>
        </p:spPr>
        <p:txBody>
          <a:bodyPr wrap="square" lIns="0" tIns="0" rIns="0" bIns="0" rtlCol="0" anchor="t"/>
          <a:lstStyle/>
          <a:p>
            <a:pPr marL="0" indent="0" algn="l">
              <a:lnSpc>
                <a:spcPts val="2850"/>
              </a:lnSpc>
              <a:buNone/>
            </a:pPr>
            <a:r>
              <a:rPr lang="en-US" sz="1750" dirty="0">
                <a:solidFill>
                  <a:srgbClr val="3C3939"/>
                </a:solidFill>
                <a:latin typeface="Roboto" panose="02000000000000000000" pitchFamily="34" charset="0"/>
                <a:ea typeface="Roboto" panose="02000000000000000000" pitchFamily="34" charset="-122"/>
                <a:cs typeface="Roboto" panose="02000000000000000000" pitchFamily="34" charset="-120"/>
              </a:rPr>
              <a:t>Des limites subsistent notamment la nature simulée des données et le risque de biais. Les perspectives d’amélioration incluent la collecte de données réelles plus volumineuses et l’exploration avancée des réseaux neuronaux pour améliorer les performances.</a:t>
            </a:r>
            <a:endParaRPr lang="en-US" sz="1750" dirty="0"/>
          </a:p>
        </p:txBody>
      </p:sp>
      <p:sp>
        <p:nvSpPr>
          <p:cNvPr id="5" name="Text 3"/>
          <p:cNvSpPr/>
          <p:nvPr/>
        </p:nvSpPr>
        <p:spPr>
          <a:xfrm>
            <a:off x="793790" y="5053251"/>
            <a:ext cx="13042821" cy="362903"/>
          </a:xfrm>
          <a:prstGeom prst="rect">
            <a:avLst/>
          </a:prstGeom>
          <a:noFill/>
        </p:spPr>
        <p:txBody>
          <a:bodyPr wrap="none" lIns="0" tIns="0" rIns="0" bIns="0" rtlCol="0" anchor="t"/>
          <a:lstStyle/>
          <a:p>
            <a:pPr marL="342900" indent="-342900" algn="l">
              <a:lnSpc>
                <a:spcPts val="2850"/>
              </a:lnSpc>
              <a:buSzPct val="100000"/>
              <a:buChar char="•"/>
            </a:pPr>
            <a:r>
              <a:rPr lang="en-US" sz="1750" dirty="0">
                <a:solidFill>
                  <a:srgbClr val="3C3939"/>
                </a:solidFill>
                <a:latin typeface="Roboto" panose="02000000000000000000" pitchFamily="34" charset="0"/>
                <a:ea typeface="Roboto" panose="02000000000000000000" pitchFamily="34" charset="-122"/>
                <a:cs typeface="Roboto" panose="02000000000000000000" pitchFamily="34" charset="-120"/>
              </a:rPr>
              <a:t>Modèle performant mais sur données simulées</a:t>
            </a:r>
            <a:endParaRPr lang="en-US" sz="1750" dirty="0"/>
          </a:p>
        </p:txBody>
      </p:sp>
      <p:sp>
        <p:nvSpPr>
          <p:cNvPr id="6" name="Text 4"/>
          <p:cNvSpPr/>
          <p:nvPr/>
        </p:nvSpPr>
        <p:spPr>
          <a:xfrm>
            <a:off x="793790" y="5495449"/>
            <a:ext cx="13042821" cy="362903"/>
          </a:xfrm>
          <a:prstGeom prst="rect">
            <a:avLst/>
          </a:prstGeom>
          <a:noFill/>
        </p:spPr>
        <p:txBody>
          <a:bodyPr wrap="none" lIns="0" tIns="0" rIns="0" bIns="0" rtlCol="0" anchor="t"/>
          <a:lstStyle/>
          <a:p>
            <a:pPr marL="342900" indent="-342900" algn="l">
              <a:lnSpc>
                <a:spcPts val="2850"/>
              </a:lnSpc>
              <a:buSzPct val="100000"/>
              <a:buChar char="•"/>
            </a:pPr>
            <a:r>
              <a:rPr lang="en-US" sz="1750" dirty="0">
                <a:solidFill>
                  <a:srgbClr val="3C3939"/>
                </a:solidFill>
                <a:latin typeface="Roboto" panose="02000000000000000000" pitchFamily="34" charset="0"/>
                <a:ea typeface="Roboto" panose="02000000000000000000" pitchFamily="34" charset="-122"/>
                <a:cs typeface="Roboto" panose="02000000000000000000" pitchFamily="34" charset="-120"/>
              </a:rPr>
              <a:t>Besoin de validation sur données réelles</a:t>
            </a:r>
            <a:endParaRPr lang="en-US" sz="1750" dirty="0"/>
          </a:p>
        </p:txBody>
      </p:sp>
      <p:sp>
        <p:nvSpPr>
          <p:cNvPr id="7" name="Text 5"/>
          <p:cNvSpPr/>
          <p:nvPr/>
        </p:nvSpPr>
        <p:spPr>
          <a:xfrm>
            <a:off x="793790" y="5937647"/>
            <a:ext cx="13042821" cy="362903"/>
          </a:xfrm>
          <a:prstGeom prst="rect">
            <a:avLst/>
          </a:prstGeom>
          <a:noFill/>
        </p:spPr>
        <p:txBody>
          <a:bodyPr wrap="none" lIns="0" tIns="0" rIns="0" bIns="0" rtlCol="0" anchor="t"/>
          <a:lstStyle/>
          <a:p>
            <a:pPr marL="342900" indent="-342900" algn="l">
              <a:lnSpc>
                <a:spcPts val="2850"/>
              </a:lnSpc>
              <a:buSzPct val="100000"/>
              <a:buChar char="•"/>
            </a:pPr>
            <a:r>
              <a:rPr lang="en-US" sz="1750" dirty="0">
                <a:solidFill>
                  <a:srgbClr val="3C3939"/>
                </a:solidFill>
                <a:latin typeface="Roboto" panose="02000000000000000000" pitchFamily="34" charset="0"/>
                <a:ea typeface="Roboto" panose="02000000000000000000" pitchFamily="34" charset="-122"/>
                <a:cs typeface="Roboto" panose="02000000000000000000" pitchFamily="34" charset="-120"/>
              </a:rPr>
              <a:t>Exploration des réseaux neuronaux recommandée</a:t>
            </a:r>
            <a:endParaRPr lang="en-US" sz="1750" dirty="0"/>
          </a:p>
        </p:txBody>
      </p:sp>
      <p:sp>
        <p:nvSpPr>
          <p:cNvPr id="8" name="Rectangle : coins arrondis 7"/>
          <p:cNvSpPr/>
          <p:nvPr/>
        </p:nvSpPr>
        <p:spPr>
          <a:xfrm>
            <a:off x="12848095" y="7780149"/>
            <a:ext cx="1782305" cy="449451"/>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fr-FR" dirty="0"/>
              <a:t>9</a:t>
            </a:r>
            <a:endParaRPr lang="fr-FR"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1367433"/>
            <a:ext cx="3685937" cy="460772"/>
          </a:xfrm>
          <a:prstGeom prst="rect">
            <a:avLst/>
          </a:prstGeom>
          <a:noFill/>
        </p:spPr>
        <p:txBody>
          <a:bodyPr wrap="none" lIns="0" tIns="0" rIns="0" bIns="0" rtlCol="0" anchor="t"/>
          <a:lstStyle/>
          <a:p>
            <a:pPr marL="0" indent="0" algn="l">
              <a:lnSpc>
                <a:spcPts val="3600"/>
              </a:lnSpc>
              <a:buNone/>
            </a:pPr>
            <a:r>
              <a:rPr lang="en-US" sz="2900" dirty="0">
                <a:solidFill>
                  <a:srgbClr val="1B1B27"/>
                </a:solidFill>
                <a:latin typeface="Raleway" pitchFamily="34" charset="0"/>
                <a:ea typeface="Raleway" pitchFamily="34" charset="-122"/>
                <a:cs typeface="Raleway" pitchFamily="34" charset="-120"/>
              </a:rPr>
              <a:t>Annexes Techniques</a:t>
            </a:r>
            <a:endParaRPr lang="en-US" sz="2900" dirty="0"/>
          </a:p>
        </p:txBody>
      </p:sp>
      <p:sp>
        <p:nvSpPr>
          <p:cNvPr id="4" name="Text 1"/>
          <p:cNvSpPr/>
          <p:nvPr/>
        </p:nvSpPr>
        <p:spPr>
          <a:xfrm>
            <a:off x="6280190" y="2049304"/>
            <a:ext cx="7556421" cy="471488"/>
          </a:xfrm>
          <a:prstGeom prst="rect">
            <a:avLst/>
          </a:prstGeom>
          <a:noFill/>
        </p:spPr>
        <p:txBody>
          <a:bodyPr wrap="square" lIns="0" tIns="0" rIns="0" bIns="0" rtlCol="0" anchor="t"/>
          <a:lstStyle/>
          <a:p>
            <a:pPr marL="0" indent="0" algn="l">
              <a:lnSpc>
                <a:spcPts val="1850"/>
              </a:lnSpc>
              <a:buNone/>
            </a:pPr>
            <a:r>
              <a:rPr lang="en-US" sz="1150" dirty="0">
                <a:solidFill>
                  <a:srgbClr val="3C3939"/>
                </a:solidFill>
                <a:latin typeface="Roboto" panose="02000000000000000000" pitchFamily="34" charset="0"/>
                <a:ea typeface="Roboto" panose="02000000000000000000" pitchFamily="34" charset="-122"/>
                <a:cs typeface="Roboto" panose="02000000000000000000" pitchFamily="34" charset="-120"/>
              </a:rPr>
              <a:t>Cette section présente des visualisations complémentaires essentielles : heatmap des corrélations renforçant la compréhension des interactions, ainsi que la matrice de confusion illustrant les performances du modèle.</a:t>
            </a:r>
            <a:endParaRPr lang="en-US" sz="1150" dirty="0"/>
          </a:p>
        </p:txBody>
      </p:sp>
      <p:sp>
        <p:nvSpPr>
          <p:cNvPr id="5" name="Text 2"/>
          <p:cNvSpPr/>
          <p:nvPr/>
        </p:nvSpPr>
        <p:spPr>
          <a:xfrm>
            <a:off x="6280190" y="2686645"/>
            <a:ext cx="7556421" cy="471488"/>
          </a:xfrm>
          <a:prstGeom prst="rect">
            <a:avLst/>
          </a:prstGeom>
          <a:noFill/>
        </p:spPr>
        <p:txBody>
          <a:bodyPr wrap="square" lIns="0" tIns="0" rIns="0" bIns="0" rtlCol="0" anchor="t"/>
          <a:lstStyle/>
          <a:p>
            <a:pPr marL="0" indent="0" algn="l">
              <a:lnSpc>
                <a:spcPts val="1850"/>
              </a:lnSpc>
              <a:buNone/>
            </a:pPr>
            <a:r>
              <a:rPr lang="en-US" sz="1150" dirty="0">
                <a:solidFill>
                  <a:srgbClr val="3C3939"/>
                </a:solidFill>
                <a:latin typeface="Roboto" panose="02000000000000000000" pitchFamily="34" charset="0"/>
                <a:ea typeface="Roboto" panose="02000000000000000000" pitchFamily="34" charset="-122"/>
                <a:cs typeface="Roboto" panose="02000000000000000000" pitchFamily="34" charset="-120"/>
              </a:rPr>
              <a:t>Un exemple concret de pipeline code illustre le prétraitement des données et l’entraînement du modèle Random Forest, facilitant la reproductibilité et la mise en œuvre.</a:t>
            </a:r>
            <a:endParaRPr lang="en-US" sz="1150" dirty="0"/>
          </a:p>
        </p:txBody>
      </p:sp>
      <p:pic>
        <p:nvPicPr>
          <p:cNvPr id="6" name="Image 1" descr="preencoded.png"/>
          <p:cNvPicPr>
            <a:picLocks noChangeAspect="1"/>
          </p:cNvPicPr>
          <p:nvPr/>
        </p:nvPicPr>
        <p:blipFill>
          <a:blip r:embed="rId2"/>
          <a:stretch>
            <a:fillRect/>
          </a:stretch>
        </p:blipFill>
        <p:spPr>
          <a:xfrm>
            <a:off x="6280190" y="3323987"/>
            <a:ext cx="737116" cy="884515"/>
          </a:xfrm>
          <a:prstGeom prst="rect">
            <a:avLst/>
          </a:prstGeom>
        </p:spPr>
      </p:pic>
      <p:sp>
        <p:nvSpPr>
          <p:cNvPr id="7" name="Text 3"/>
          <p:cNvSpPr/>
          <p:nvPr/>
        </p:nvSpPr>
        <p:spPr>
          <a:xfrm>
            <a:off x="7238405" y="3471386"/>
            <a:ext cx="1842968" cy="230386"/>
          </a:xfrm>
          <a:prstGeom prst="rect">
            <a:avLst/>
          </a:prstGeom>
          <a:noFill/>
        </p:spPr>
        <p:txBody>
          <a:bodyPr wrap="none" lIns="0" tIns="0" rIns="0" bIns="0" rtlCol="0" anchor="t"/>
          <a:lstStyle/>
          <a:p>
            <a:pPr marL="0" indent="0" algn="l">
              <a:lnSpc>
                <a:spcPts val="1800"/>
              </a:lnSpc>
              <a:buNone/>
            </a:pPr>
            <a:r>
              <a:rPr lang="en-US" sz="1450" dirty="0">
                <a:solidFill>
                  <a:srgbClr val="3C3939"/>
                </a:solidFill>
                <a:latin typeface="Raleway" pitchFamily="34" charset="0"/>
                <a:ea typeface="Raleway" pitchFamily="34" charset="-122"/>
                <a:cs typeface="Raleway" pitchFamily="34" charset="-120"/>
              </a:rPr>
              <a:t>Prétraitement</a:t>
            </a:r>
            <a:endParaRPr lang="en-US" sz="1450" dirty="0"/>
          </a:p>
        </p:txBody>
      </p:sp>
      <p:sp>
        <p:nvSpPr>
          <p:cNvPr id="8" name="Text 4"/>
          <p:cNvSpPr/>
          <p:nvPr/>
        </p:nvSpPr>
        <p:spPr>
          <a:xfrm>
            <a:off x="7238405" y="3790117"/>
            <a:ext cx="6598206" cy="235744"/>
          </a:xfrm>
          <a:prstGeom prst="rect">
            <a:avLst/>
          </a:prstGeom>
          <a:noFill/>
        </p:spPr>
        <p:txBody>
          <a:bodyPr wrap="none" lIns="0" tIns="0" rIns="0" bIns="0" rtlCol="0" anchor="t"/>
          <a:lstStyle/>
          <a:p>
            <a:pPr marL="0" indent="0" algn="l">
              <a:lnSpc>
                <a:spcPts val="1850"/>
              </a:lnSpc>
              <a:buNone/>
            </a:pPr>
            <a:r>
              <a:rPr lang="en-US" sz="1150" dirty="0">
                <a:solidFill>
                  <a:srgbClr val="3C3939"/>
                </a:solidFill>
                <a:latin typeface="Roboto" panose="02000000000000000000" pitchFamily="34" charset="0"/>
                <a:ea typeface="Roboto" panose="02000000000000000000" pitchFamily="34" charset="-122"/>
                <a:cs typeface="Roboto" panose="02000000000000000000" pitchFamily="34" charset="-120"/>
              </a:rPr>
              <a:t>Imputation, normalisation, encodage</a:t>
            </a:r>
            <a:endParaRPr lang="en-US" sz="1150" dirty="0"/>
          </a:p>
        </p:txBody>
      </p:sp>
      <p:pic>
        <p:nvPicPr>
          <p:cNvPr id="9" name="Image 2" descr="preencoded.png"/>
          <p:cNvPicPr>
            <a:picLocks noChangeAspect="1"/>
          </p:cNvPicPr>
          <p:nvPr/>
        </p:nvPicPr>
        <p:blipFill>
          <a:blip r:embed="rId3"/>
          <a:stretch>
            <a:fillRect/>
          </a:stretch>
        </p:blipFill>
        <p:spPr>
          <a:xfrm>
            <a:off x="6280190" y="4208502"/>
            <a:ext cx="737116" cy="884515"/>
          </a:xfrm>
          <a:prstGeom prst="rect">
            <a:avLst/>
          </a:prstGeom>
        </p:spPr>
      </p:pic>
      <p:sp>
        <p:nvSpPr>
          <p:cNvPr id="10" name="Text 5"/>
          <p:cNvSpPr/>
          <p:nvPr/>
        </p:nvSpPr>
        <p:spPr>
          <a:xfrm>
            <a:off x="7238405" y="4355902"/>
            <a:ext cx="1842968" cy="230386"/>
          </a:xfrm>
          <a:prstGeom prst="rect">
            <a:avLst/>
          </a:prstGeom>
          <a:noFill/>
        </p:spPr>
        <p:txBody>
          <a:bodyPr wrap="none" lIns="0" tIns="0" rIns="0" bIns="0" rtlCol="0" anchor="t"/>
          <a:lstStyle/>
          <a:p>
            <a:pPr marL="0" indent="0" algn="l">
              <a:lnSpc>
                <a:spcPts val="1800"/>
              </a:lnSpc>
              <a:buNone/>
            </a:pPr>
            <a:r>
              <a:rPr lang="en-US" sz="1450" dirty="0">
                <a:solidFill>
                  <a:srgbClr val="3C3939"/>
                </a:solidFill>
                <a:latin typeface="Raleway" pitchFamily="34" charset="0"/>
                <a:ea typeface="Raleway" pitchFamily="34" charset="-122"/>
                <a:cs typeface="Raleway" pitchFamily="34" charset="-120"/>
              </a:rPr>
              <a:t>Entraînement</a:t>
            </a:r>
            <a:endParaRPr lang="en-US" sz="1450" dirty="0"/>
          </a:p>
        </p:txBody>
      </p:sp>
      <p:sp>
        <p:nvSpPr>
          <p:cNvPr id="11" name="Text 6"/>
          <p:cNvSpPr/>
          <p:nvPr/>
        </p:nvSpPr>
        <p:spPr>
          <a:xfrm>
            <a:off x="7238405" y="4674632"/>
            <a:ext cx="6598206" cy="235744"/>
          </a:xfrm>
          <a:prstGeom prst="rect">
            <a:avLst/>
          </a:prstGeom>
          <a:noFill/>
        </p:spPr>
        <p:txBody>
          <a:bodyPr wrap="none" lIns="0" tIns="0" rIns="0" bIns="0" rtlCol="0" anchor="t"/>
          <a:lstStyle/>
          <a:p>
            <a:pPr marL="0" indent="0" algn="l">
              <a:lnSpc>
                <a:spcPts val="1850"/>
              </a:lnSpc>
              <a:buNone/>
            </a:pPr>
            <a:r>
              <a:rPr lang="en-US" sz="1150" dirty="0">
                <a:solidFill>
                  <a:srgbClr val="3C3939"/>
                </a:solidFill>
                <a:latin typeface="Roboto" panose="02000000000000000000" pitchFamily="34" charset="0"/>
                <a:ea typeface="Roboto" panose="02000000000000000000" pitchFamily="34" charset="-122"/>
                <a:cs typeface="Roboto" panose="02000000000000000000" pitchFamily="34" charset="-120"/>
              </a:rPr>
              <a:t>Random Forest avec hyperparamètres optimisés</a:t>
            </a:r>
            <a:endParaRPr lang="en-US" sz="1150" dirty="0"/>
          </a:p>
        </p:txBody>
      </p:sp>
      <p:pic>
        <p:nvPicPr>
          <p:cNvPr id="12" name="Image 3" descr="preencoded.png"/>
          <p:cNvPicPr>
            <a:picLocks noChangeAspect="1"/>
          </p:cNvPicPr>
          <p:nvPr/>
        </p:nvPicPr>
        <p:blipFill>
          <a:blip r:embed="rId4"/>
          <a:stretch>
            <a:fillRect/>
          </a:stretch>
        </p:blipFill>
        <p:spPr>
          <a:xfrm>
            <a:off x="6280190" y="5093018"/>
            <a:ext cx="737116" cy="884515"/>
          </a:xfrm>
          <a:prstGeom prst="rect">
            <a:avLst/>
          </a:prstGeom>
        </p:spPr>
      </p:pic>
      <p:sp>
        <p:nvSpPr>
          <p:cNvPr id="13" name="Text 7"/>
          <p:cNvSpPr/>
          <p:nvPr/>
        </p:nvSpPr>
        <p:spPr>
          <a:xfrm>
            <a:off x="7238405" y="5240417"/>
            <a:ext cx="1842968" cy="230386"/>
          </a:xfrm>
          <a:prstGeom prst="rect">
            <a:avLst/>
          </a:prstGeom>
          <a:noFill/>
        </p:spPr>
        <p:txBody>
          <a:bodyPr wrap="none" lIns="0" tIns="0" rIns="0" bIns="0" rtlCol="0" anchor="t"/>
          <a:lstStyle/>
          <a:p>
            <a:pPr marL="0" indent="0" algn="l">
              <a:lnSpc>
                <a:spcPts val="1800"/>
              </a:lnSpc>
              <a:buNone/>
            </a:pPr>
            <a:r>
              <a:rPr lang="en-US" sz="1450" dirty="0">
                <a:solidFill>
                  <a:srgbClr val="3C3939"/>
                </a:solidFill>
                <a:latin typeface="Raleway" pitchFamily="34" charset="0"/>
                <a:ea typeface="Raleway" pitchFamily="34" charset="-122"/>
                <a:cs typeface="Raleway" pitchFamily="34" charset="-120"/>
              </a:rPr>
              <a:t>Évaluation</a:t>
            </a:r>
            <a:endParaRPr lang="en-US" sz="1450" dirty="0"/>
          </a:p>
        </p:txBody>
      </p:sp>
      <p:sp>
        <p:nvSpPr>
          <p:cNvPr id="14" name="Text 8"/>
          <p:cNvSpPr/>
          <p:nvPr/>
        </p:nvSpPr>
        <p:spPr>
          <a:xfrm>
            <a:off x="7238405" y="5559147"/>
            <a:ext cx="6598206" cy="235744"/>
          </a:xfrm>
          <a:prstGeom prst="rect">
            <a:avLst/>
          </a:prstGeom>
          <a:noFill/>
        </p:spPr>
        <p:txBody>
          <a:bodyPr wrap="none" lIns="0" tIns="0" rIns="0" bIns="0" rtlCol="0" anchor="t"/>
          <a:lstStyle/>
          <a:p>
            <a:pPr marL="0" indent="0" algn="l">
              <a:lnSpc>
                <a:spcPts val="1850"/>
              </a:lnSpc>
              <a:buNone/>
            </a:pPr>
            <a:r>
              <a:rPr lang="en-US" sz="1150" dirty="0">
                <a:solidFill>
                  <a:srgbClr val="3C3939"/>
                </a:solidFill>
                <a:latin typeface="Roboto" panose="02000000000000000000" pitchFamily="34" charset="0"/>
                <a:ea typeface="Roboto" panose="02000000000000000000" pitchFamily="34" charset="-122"/>
                <a:cs typeface="Roboto" panose="02000000000000000000" pitchFamily="34" charset="-120"/>
              </a:rPr>
              <a:t>Métriques et matrice de confusion</a:t>
            </a:r>
            <a:endParaRPr lang="en-US" sz="1150" dirty="0"/>
          </a:p>
        </p:txBody>
      </p:sp>
      <p:pic>
        <p:nvPicPr>
          <p:cNvPr id="15" name="Image 4" descr="preencoded.png"/>
          <p:cNvPicPr>
            <a:picLocks noChangeAspect="1"/>
          </p:cNvPicPr>
          <p:nvPr/>
        </p:nvPicPr>
        <p:blipFill>
          <a:blip r:embed="rId5"/>
          <a:stretch>
            <a:fillRect/>
          </a:stretch>
        </p:blipFill>
        <p:spPr>
          <a:xfrm>
            <a:off x="6280190" y="5977533"/>
            <a:ext cx="737116" cy="884515"/>
          </a:xfrm>
          <a:prstGeom prst="rect">
            <a:avLst/>
          </a:prstGeom>
        </p:spPr>
      </p:pic>
      <p:sp>
        <p:nvSpPr>
          <p:cNvPr id="16" name="Text 9"/>
          <p:cNvSpPr/>
          <p:nvPr/>
        </p:nvSpPr>
        <p:spPr>
          <a:xfrm>
            <a:off x="7238405" y="6124932"/>
            <a:ext cx="1842968" cy="230386"/>
          </a:xfrm>
          <a:prstGeom prst="rect">
            <a:avLst/>
          </a:prstGeom>
          <a:noFill/>
        </p:spPr>
        <p:txBody>
          <a:bodyPr wrap="none" lIns="0" tIns="0" rIns="0" bIns="0" rtlCol="0" anchor="t"/>
          <a:lstStyle/>
          <a:p>
            <a:pPr marL="0" indent="0" algn="l">
              <a:lnSpc>
                <a:spcPts val="1800"/>
              </a:lnSpc>
              <a:buNone/>
            </a:pPr>
            <a:r>
              <a:rPr lang="en-US" sz="1450" dirty="0">
                <a:solidFill>
                  <a:srgbClr val="3C3939"/>
                </a:solidFill>
                <a:latin typeface="Raleway" pitchFamily="34" charset="0"/>
                <a:ea typeface="Raleway" pitchFamily="34" charset="-122"/>
                <a:cs typeface="Raleway" pitchFamily="34" charset="-120"/>
              </a:rPr>
              <a:t>Déploiement</a:t>
            </a:r>
            <a:endParaRPr lang="en-US" sz="1450" dirty="0"/>
          </a:p>
        </p:txBody>
      </p:sp>
      <p:sp>
        <p:nvSpPr>
          <p:cNvPr id="17" name="Text 10"/>
          <p:cNvSpPr/>
          <p:nvPr/>
        </p:nvSpPr>
        <p:spPr>
          <a:xfrm>
            <a:off x="7238405" y="6443663"/>
            <a:ext cx="6598206" cy="235744"/>
          </a:xfrm>
          <a:prstGeom prst="rect">
            <a:avLst/>
          </a:prstGeom>
          <a:noFill/>
        </p:spPr>
        <p:txBody>
          <a:bodyPr wrap="none" lIns="0" tIns="0" rIns="0" bIns="0" rtlCol="0" anchor="t"/>
          <a:lstStyle/>
          <a:p>
            <a:pPr marL="0" indent="0" algn="l">
              <a:lnSpc>
                <a:spcPts val="1850"/>
              </a:lnSpc>
              <a:buNone/>
            </a:pPr>
            <a:r>
              <a:rPr lang="en-US" sz="1150" dirty="0">
                <a:solidFill>
                  <a:srgbClr val="3C3939"/>
                </a:solidFill>
                <a:latin typeface="Roboto" panose="02000000000000000000" pitchFamily="34" charset="0"/>
                <a:ea typeface="Roboto" panose="02000000000000000000" pitchFamily="34" charset="-122"/>
                <a:cs typeface="Roboto" panose="02000000000000000000" pitchFamily="34" charset="-120"/>
              </a:rPr>
              <a:t>Export du modèle et intégration API</a:t>
            </a:r>
            <a:endParaRPr lang="en-US" sz="1150" dirty="0"/>
          </a:p>
        </p:txBody>
      </p:sp>
      <p:sp>
        <p:nvSpPr>
          <p:cNvPr id="18" name="Rectangle : coins arrondis 17"/>
          <p:cNvSpPr/>
          <p:nvPr/>
        </p:nvSpPr>
        <p:spPr>
          <a:xfrm>
            <a:off x="12848095" y="7780149"/>
            <a:ext cx="1782305" cy="449451"/>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fr-FR" dirty="0"/>
              <a:t>10</a:t>
            </a:r>
            <a:endParaRPr lang="fr-FR"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641985" y="1250950"/>
            <a:ext cx="7556500" cy="2072640"/>
          </a:xfrm>
          <a:prstGeom prst="rect">
            <a:avLst/>
          </a:prstGeom>
          <a:noFill/>
        </p:spPr>
        <p:txBody>
          <a:bodyPr wrap="square" lIns="0" tIns="0" rIns="0" bIns="0" rtlCol="0" anchor="t"/>
          <a:lstStyle/>
          <a:p>
            <a:pPr marL="0" indent="0" algn="l">
              <a:lnSpc>
                <a:spcPts val="5550"/>
              </a:lnSpc>
              <a:buNone/>
            </a:pPr>
            <a:r>
              <a:rPr lang="en-US" sz="4450" dirty="0">
                <a:solidFill>
                  <a:srgbClr val="1B1B27"/>
                </a:solidFill>
                <a:latin typeface="Raleway" pitchFamily="34" charset="0"/>
                <a:ea typeface="Raleway" pitchFamily="34" charset="-122"/>
                <a:cs typeface="Raleway" pitchFamily="34" charset="-120"/>
              </a:rPr>
              <a:t>Modélisation du Risque de Crédit par Machine Learning</a:t>
            </a:r>
            <a:endParaRPr lang="en-US" sz="4450" dirty="0"/>
          </a:p>
        </p:txBody>
      </p:sp>
      <p:sp>
        <p:nvSpPr>
          <p:cNvPr id="4" name="Text 1"/>
          <p:cNvSpPr/>
          <p:nvPr/>
        </p:nvSpPr>
        <p:spPr>
          <a:xfrm>
            <a:off x="793790" y="3904893"/>
            <a:ext cx="7556421" cy="2177415"/>
          </a:xfrm>
          <a:prstGeom prst="rect">
            <a:avLst/>
          </a:prstGeom>
          <a:noFill/>
        </p:spPr>
        <p:txBody>
          <a:bodyPr wrap="square" lIns="0" tIns="0" rIns="0" bIns="0" rtlCol="0" anchor="t"/>
          <a:lstStyle/>
          <a:p>
            <a:pPr marL="0" indent="0" algn="l">
              <a:lnSpc>
                <a:spcPts val="2850"/>
              </a:lnSpc>
              <a:buNone/>
            </a:pPr>
            <a:r>
              <a:rPr lang="en-US" sz="1750" dirty="0">
                <a:solidFill>
                  <a:srgbClr val="3C3939"/>
                </a:solidFill>
                <a:latin typeface="Roboto" panose="02000000000000000000" pitchFamily="34" charset="0"/>
                <a:ea typeface="Roboto" panose="02000000000000000000" pitchFamily="34" charset="-122"/>
                <a:cs typeface="Roboto" panose="02000000000000000000" pitchFamily="34" charset="-120"/>
              </a:rPr>
              <a:t>L'octroi de crédit demeure une opération cruciale pour les institutions financières. Le principal défi réside dans la minimisation des risques d'impayés, qui impactent significativement la rentabilité. Pour relever ce défi, l'utilisation des techniques de Machine Learning offre une solution moderne permettant de prédire avec précision la probabilité qu’un client rembourse son crédit.</a:t>
            </a:r>
            <a:endParaRPr lang="en-US" sz="1750" dirty="0"/>
          </a:p>
        </p:txBody>
      </p:sp>
      <p:sp>
        <p:nvSpPr>
          <p:cNvPr id="5" name="Rectangle : coins arrondis 4"/>
          <p:cNvSpPr/>
          <p:nvPr/>
        </p:nvSpPr>
        <p:spPr>
          <a:xfrm>
            <a:off x="13003078" y="7780149"/>
            <a:ext cx="1627322" cy="449451"/>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fr-FR" dirty="0"/>
              <a:t>1</a:t>
            </a:r>
            <a:endParaRPr lang="fr-FR"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657344"/>
            <a:ext cx="7556421" cy="1275874"/>
          </a:xfrm>
          <a:prstGeom prst="rect">
            <a:avLst/>
          </a:prstGeom>
          <a:noFill/>
        </p:spPr>
        <p:txBody>
          <a:bodyPr wrap="square" lIns="0" tIns="0" rIns="0" bIns="0" rtlCol="0" anchor="t"/>
          <a:lstStyle/>
          <a:p>
            <a:pPr marL="0" indent="0" algn="l">
              <a:lnSpc>
                <a:spcPts val="5000"/>
              </a:lnSpc>
              <a:buNone/>
            </a:pPr>
            <a:r>
              <a:rPr lang="fr-FR" altLang="en-US" sz="4000" dirty="0">
                <a:solidFill>
                  <a:srgbClr val="1B1B27"/>
                </a:solidFill>
                <a:latin typeface="Raleway" pitchFamily="34" charset="0"/>
                <a:ea typeface="Raleway" pitchFamily="34" charset="-122"/>
                <a:cs typeface="Raleway" pitchFamily="34" charset="-120"/>
              </a:rPr>
              <a:t>1-</a:t>
            </a:r>
            <a:r>
              <a:rPr lang="en-US" sz="4000" dirty="0">
                <a:solidFill>
                  <a:srgbClr val="1B1B27"/>
                </a:solidFill>
                <a:latin typeface="Raleway" pitchFamily="34" charset="0"/>
                <a:ea typeface="Raleway" pitchFamily="34" charset="-122"/>
                <a:cs typeface="Raleway" pitchFamily="34" charset="-120"/>
              </a:rPr>
              <a:t>Problématique : Prédiction de l’Éligibilité au Crédit</a:t>
            </a:r>
            <a:endParaRPr lang="en-US" sz="4000" dirty="0"/>
          </a:p>
        </p:txBody>
      </p:sp>
      <p:sp>
        <p:nvSpPr>
          <p:cNvPr id="4" name="Text 1"/>
          <p:cNvSpPr/>
          <p:nvPr/>
        </p:nvSpPr>
        <p:spPr>
          <a:xfrm>
            <a:off x="793790" y="2239328"/>
            <a:ext cx="7556421" cy="1306830"/>
          </a:xfrm>
          <a:prstGeom prst="rect">
            <a:avLst/>
          </a:prstGeom>
          <a:noFill/>
        </p:spPr>
        <p:txBody>
          <a:bodyPr wrap="square" lIns="0" tIns="0" rIns="0" bIns="0" rtlCol="0" anchor="t"/>
          <a:lstStyle/>
          <a:p>
            <a:pPr marL="0" indent="0" algn="l">
              <a:lnSpc>
                <a:spcPts val="2550"/>
              </a:lnSpc>
              <a:buNone/>
            </a:pPr>
            <a:r>
              <a:rPr lang="en-US" sz="1600" dirty="0">
                <a:solidFill>
                  <a:srgbClr val="3C3939"/>
                </a:solidFill>
                <a:latin typeface="Roboto" panose="02000000000000000000" pitchFamily="34" charset="0"/>
                <a:ea typeface="Roboto" panose="02000000000000000000" pitchFamily="34" charset="-122"/>
                <a:cs typeface="Roboto" panose="02000000000000000000" pitchFamily="34" charset="-120"/>
              </a:rPr>
              <a:t>Le enjeu fondamental est de concevoir un modèle prédictif performant capable d'évaluer l'éligibilité d'un client à un crédit bancaire. Cela repose sur l'exploitation des données personnelles et financières disponibles, afin d'anticiper avec fiabilité la capacité de remboursement.</a:t>
            </a:r>
            <a:endParaRPr lang="en-US" sz="1600" dirty="0"/>
          </a:p>
        </p:txBody>
      </p:sp>
      <p:sp>
        <p:nvSpPr>
          <p:cNvPr id="5" name="Text 2"/>
          <p:cNvSpPr/>
          <p:nvPr/>
        </p:nvSpPr>
        <p:spPr>
          <a:xfrm>
            <a:off x="793790" y="3775710"/>
            <a:ext cx="7556421" cy="980123"/>
          </a:xfrm>
          <a:prstGeom prst="rect">
            <a:avLst/>
          </a:prstGeom>
          <a:noFill/>
        </p:spPr>
        <p:txBody>
          <a:bodyPr wrap="square" lIns="0" tIns="0" rIns="0" bIns="0" rtlCol="0" anchor="t"/>
          <a:lstStyle/>
          <a:p>
            <a:pPr marL="0" indent="0" algn="l">
              <a:lnSpc>
                <a:spcPts val="2550"/>
              </a:lnSpc>
              <a:buNone/>
            </a:pPr>
            <a:r>
              <a:rPr lang="en-US" sz="1600" dirty="0">
                <a:solidFill>
                  <a:srgbClr val="3C3939"/>
                </a:solidFill>
                <a:latin typeface="Roboto" panose="02000000000000000000" pitchFamily="34" charset="0"/>
                <a:ea typeface="Roboto" panose="02000000000000000000" pitchFamily="34" charset="-122"/>
                <a:cs typeface="Roboto" panose="02000000000000000000" pitchFamily="34" charset="-120"/>
              </a:rPr>
              <a:t>Cette problématique exige une approche analytique rigoureuse, combinant la qualité des données et la pertinence des algorithmes pour générer des décisions éclairées par les banques.</a:t>
            </a:r>
            <a:endParaRPr lang="en-US" sz="1600" dirty="0"/>
          </a:p>
        </p:txBody>
      </p:sp>
      <p:sp>
        <p:nvSpPr>
          <p:cNvPr id="6" name="Shape 3"/>
          <p:cNvSpPr/>
          <p:nvPr/>
        </p:nvSpPr>
        <p:spPr>
          <a:xfrm>
            <a:off x="793790" y="4985385"/>
            <a:ext cx="3676174" cy="1191339"/>
          </a:xfrm>
          <a:prstGeom prst="roundRect">
            <a:avLst>
              <a:gd name="adj" fmla="val 7197"/>
            </a:avLst>
          </a:prstGeom>
          <a:solidFill>
            <a:srgbClr val="E1E1EA"/>
          </a:solidFill>
          <a:ln w="7620">
            <a:solidFill>
              <a:srgbClr val="C7C7D0"/>
            </a:solidFill>
            <a:prstDash val="solid"/>
          </a:ln>
        </p:spPr>
      </p:sp>
      <p:sp>
        <p:nvSpPr>
          <p:cNvPr id="7" name="Text 4"/>
          <p:cNvSpPr/>
          <p:nvPr/>
        </p:nvSpPr>
        <p:spPr>
          <a:xfrm>
            <a:off x="1005483" y="5197078"/>
            <a:ext cx="2648069" cy="318849"/>
          </a:xfrm>
          <a:prstGeom prst="rect">
            <a:avLst/>
          </a:prstGeom>
          <a:noFill/>
        </p:spPr>
        <p:txBody>
          <a:bodyPr wrap="none" lIns="0" tIns="0" rIns="0" bIns="0" rtlCol="0" anchor="t"/>
          <a:lstStyle/>
          <a:p>
            <a:pPr marL="0" indent="0" algn="l">
              <a:lnSpc>
                <a:spcPts val="2500"/>
              </a:lnSpc>
              <a:buNone/>
            </a:pPr>
            <a:r>
              <a:rPr lang="en-US" sz="2000" dirty="0">
                <a:solidFill>
                  <a:srgbClr val="3C3939"/>
                </a:solidFill>
                <a:latin typeface="Raleway" pitchFamily="34" charset="0"/>
                <a:ea typeface="Raleway" pitchFamily="34" charset="-122"/>
                <a:cs typeface="Raleway" pitchFamily="34" charset="-120"/>
              </a:rPr>
              <a:t>Données Personnelles</a:t>
            </a:r>
            <a:endParaRPr lang="en-US" sz="2000" dirty="0"/>
          </a:p>
        </p:txBody>
      </p:sp>
      <p:sp>
        <p:nvSpPr>
          <p:cNvPr id="8" name="Text 5"/>
          <p:cNvSpPr/>
          <p:nvPr/>
        </p:nvSpPr>
        <p:spPr>
          <a:xfrm>
            <a:off x="1005483" y="5638324"/>
            <a:ext cx="3252788" cy="326708"/>
          </a:xfrm>
          <a:prstGeom prst="rect">
            <a:avLst/>
          </a:prstGeom>
          <a:noFill/>
        </p:spPr>
        <p:txBody>
          <a:bodyPr wrap="none" lIns="0" tIns="0" rIns="0" bIns="0" rtlCol="0" anchor="t"/>
          <a:lstStyle/>
          <a:p>
            <a:pPr marL="0" indent="0" algn="l">
              <a:lnSpc>
                <a:spcPts val="2550"/>
              </a:lnSpc>
              <a:buNone/>
            </a:pPr>
            <a:r>
              <a:rPr lang="en-US" sz="1600" dirty="0">
                <a:solidFill>
                  <a:srgbClr val="3C3939"/>
                </a:solidFill>
                <a:latin typeface="Roboto" panose="02000000000000000000" pitchFamily="34" charset="0"/>
                <a:ea typeface="Roboto" panose="02000000000000000000" pitchFamily="34" charset="-122"/>
                <a:cs typeface="Roboto" panose="02000000000000000000" pitchFamily="34" charset="-120"/>
              </a:rPr>
              <a:t>Âge, statut marital</a:t>
            </a:r>
            <a:endParaRPr lang="en-US" sz="1600" dirty="0"/>
          </a:p>
        </p:txBody>
      </p:sp>
      <p:sp>
        <p:nvSpPr>
          <p:cNvPr id="9" name="Shape 6"/>
          <p:cNvSpPr/>
          <p:nvPr/>
        </p:nvSpPr>
        <p:spPr>
          <a:xfrm>
            <a:off x="4674037" y="4985385"/>
            <a:ext cx="3676174" cy="1191339"/>
          </a:xfrm>
          <a:prstGeom prst="roundRect">
            <a:avLst>
              <a:gd name="adj" fmla="val 7197"/>
            </a:avLst>
          </a:prstGeom>
          <a:solidFill>
            <a:srgbClr val="E1E1EA"/>
          </a:solidFill>
          <a:ln w="7620">
            <a:solidFill>
              <a:srgbClr val="C7C7D0"/>
            </a:solidFill>
            <a:prstDash val="solid"/>
          </a:ln>
        </p:spPr>
      </p:sp>
      <p:sp>
        <p:nvSpPr>
          <p:cNvPr id="10" name="Text 7"/>
          <p:cNvSpPr/>
          <p:nvPr/>
        </p:nvSpPr>
        <p:spPr>
          <a:xfrm>
            <a:off x="4885730" y="5197078"/>
            <a:ext cx="2551748" cy="318849"/>
          </a:xfrm>
          <a:prstGeom prst="rect">
            <a:avLst/>
          </a:prstGeom>
          <a:noFill/>
        </p:spPr>
        <p:txBody>
          <a:bodyPr wrap="none" lIns="0" tIns="0" rIns="0" bIns="0" rtlCol="0" anchor="t"/>
          <a:lstStyle/>
          <a:p>
            <a:pPr marL="0" indent="0" algn="l">
              <a:lnSpc>
                <a:spcPts val="2500"/>
              </a:lnSpc>
              <a:buNone/>
            </a:pPr>
            <a:r>
              <a:rPr lang="en-US" sz="2000" dirty="0">
                <a:solidFill>
                  <a:srgbClr val="3C3939"/>
                </a:solidFill>
                <a:latin typeface="Raleway" pitchFamily="34" charset="0"/>
                <a:ea typeface="Raleway" pitchFamily="34" charset="-122"/>
                <a:cs typeface="Raleway" pitchFamily="34" charset="-120"/>
              </a:rPr>
              <a:t>Données Financières</a:t>
            </a:r>
            <a:endParaRPr lang="en-US" sz="2000" dirty="0"/>
          </a:p>
        </p:txBody>
      </p:sp>
      <p:sp>
        <p:nvSpPr>
          <p:cNvPr id="11" name="Text 8"/>
          <p:cNvSpPr/>
          <p:nvPr/>
        </p:nvSpPr>
        <p:spPr>
          <a:xfrm>
            <a:off x="4885730" y="5638324"/>
            <a:ext cx="3252788" cy="326708"/>
          </a:xfrm>
          <a:prstGeom prst="rect">
            <a:avLst/>
          </a:prstGeom>
          <a:noFill/>
        </p:spPr>
        <p:txBody>
          <a:bodyPr wrap="none" lIns="0" tIns="0" rIns="0" bIns="0" rtlCol="0" anchor="t"/>
          <a:lstStyle/>
          <a:p>
            <a:pPr marL="0" indent="0" algn="l">
              <a:lnSpc>
                <a:spcPts val="2550"/>
              </a:lnSpc>
              <a:buNone/>
            </a:pPr>
            <a:r>
              <a:rPr lang="en-US" sz="1600" dirty="0">
                <a:solidFill>
                  <a:srgbClr val="3C3939"/>
                </a:solidFill>
                <a:latin typeface="Roboto" panose="02000000000000000000" pitchFamily="34" charset="0"/>
                <a:ea typeface="Roboto" panose="02000000000000000000" pitchFamily="34" charset="-122"/>
                <a:cs typeface="Roboto" panose="02000000000000000000" pitchFamily="34" charset="-120"/>
              </a:rPr>
              <a:t>Revenus, montant du crédit, durée</a:t>
            </a:r>
            <a:endParaRPr lang="en-US" sz="1600" dirty="0"/>
          </a:p>
        </p:txBody>
      </p:sp>
      <p:sp>
        <p:nvSpPr>
          <p:cNvPr id="12" name="Shape 9"/>
          <p:cNvSpPr/>
          <p:nvPr/>
        </p:nvSpPr>
        <p:spPr>
          <a:xfrm>
            <a:off x="793790" y="6380798"/>
            <a:ext cx="7556421" cy="1191339"/>
          </a:xfrm>
          <a:prstGeom prst="roundRect">
            <a:avLst>
              <a:gd name="adj" fmla="val 7197"/>
            </a:avLst>
          </a:prstGeom>
          <a:solidFill>
            <a:srgbClr val="E1E1EA"/>
          </a:solidFill>
          <a:ln w="7620">
            <a:solidFill>
              <a:srgbClr val="C7C7D0"/>
            </a:solidFill>
            <a:prstDash val="solid"/>
          </a:ln>
        </p:spPr>
      </p:sp>
      <p:sp>
        <p:nvSpPr>
          <p:cNvPr id="13" name="Text 10"/>
          <p:cNvSpPr/>
          <p:nvPr/>
        </p:nvSpPr>
        <p:spPr>
          <a:xfrm>
            <a:off x="1005483" y="6592491"/>
            <a:ext cx="2551748" cy="318849"/>
          </a:xfrm>
          <a:prstGeom prst="rect">
            <a:avLst/>
          </a:prstGeom>
          <a:noFill/>
        </p:spPr>
        <p:txBody>
          <a:bodyPr wrap="none" lIns="0" tIns="0" rIns="0" bIns="0" rtlCol="0" anchor="t"/>
          <a:lstStyle/>
          <a:p>
            <a:pPr marL="0" indent="0" algn="l">
              <a:lnSpc>
                <a:spcPts val="2500"/>
              </a:lnSpc>
              <a:buNone/>
            </a:pPr>
            <a:r>
              <a:rPr lang="en-US" sz="2000" dirty="0">
                <a:solidFill>
                  <a:srgbClr val="3C3939"/>
                </a:solidFill>
                <a:latin typeface="Raleway" pitchFamily="34" charset="0"/>
                <a:ea typeface="Raleway" pitchFamily="34" charset="-122"/>
                <a:cs typeface="Raleway" pitchFamily="34" charset="-120"/>
              </a:rPr>
              <a:t>Historique de Crédit</a:t>
            </a:r>
            <a:endParaRPr lang="en-US" sz="2000" dirty="0"/>
          </a:p>
        </p:txBody>
      </p:sp>
      <p:sp>
        <p:nvSpPr>
          <p:cNvPr id="14" name="Text 11"/>
          <p:cNvSpPr/>
          <p:nvPr/>
        </p:nvSpPr>
        <p:spPr>
          <a:xfrm>
            <a:off x="1005483" y="7033736"/>
            <a:ext cx="7133034" cy="326708"/>
          </a:xfrm>
          <a:prstGeom prst="rect">
            <a:avLst/>
          </a:prstGeom>
          <a:noFill/>
        </p:spPr>
        <p:txBody>
          <a:bodyPr wrap="none" lIns="0" tIns="0" rIns="0" bIns="0" rtlCol="0" anchor="t"/>
          <a:lstStyle/>
          <a:p>
            <a:pPr marL="0" indent="0" algn="l">
              <a:lnSpc>
                <a:spcPts val="2550"/>
              </a:lnSpc>
              <a:buNone/>
            </a:pPr>
            <a:r>
              <a:rPr lang="en-US" sz="1600" dirty="0">
                <a:solidFill>
                  <a:srgbClr val="3C3939"/>
                </a:solidFill>
                <a:latin typeface="Roboto" panose="02000000000000000000" pitchFamily="34" charset="0"/>
                <a:ea typeface="Roboto" panose="02000000000000000000" pitchFamily="34" charset="-122"/>
                <a:cs typeface="Roboto" panose="02000000000000000000" pitchFamily="34" charset="-120"/>
              </a:rPr>
              <a:t>Comportement antérieur de remboursement</a:t>
            </a:r>
            <a:endParaRPr lang="en-US" sz="1600" dirty="0"/>
          </a:p>
        </p:txBody>
      </p:sp>
      <p:sp>
        <p:nvSpPr>
          <p:cNvPr id="15" name="Rectangle : coins arrondis 14"/>
          <p:cNvSpPr/>
          <p:nvPr/>
        </p:nvSpPr>
        <p:spPr>
          <a:xfrm>
            <a:off x="12925586" y="7780149"/>
            <a:ext cx="1704814" cy="449451"/>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fr-FR" dirty="0"/>
              <a:t>2</a:t>
            </a:r>
            <a:endParaRPr lang="fr-FR"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1486733"/>
            <a:ext cx="7722275" cy="708779"/>
          </a:xfrm>
          <a:prstGeom prst="rect">
            <a:avLst/>
          </a:prstGeom>
          <a:noFill/>
        </p:spPr>
        <p:txBody>
          <a:bodyPr wrap="none" lIns="0" tIns="0" rIns="0" bIns="0" rtlCol="0" anchor="t"/>
          <a:lstStyle/>
          <a:p>
            <a:pPr marL="0" indent="0" algn="l">
              <a:lnSpc>
                <a:spcPts val="5550"/>
              </a:lnSpc>
              <a:buNone/>
            </a:pPr>
            <a:r>
              <a:rPr lang="fr-FR" altLang="en-US" sz="4450" dirty="0">
                <a:solidFill>
                  <a:srgbClr val="1B1B27"/>
                </a:solidFill>
                <a:latin typeface="Raleway" pitchFamily="34" charset="0"/>
                <a:ea typeface="Raleway" pitchFamily="34" charset="-122"/>
                <a:cs typeface="Raleway" pitchFamily="34" charset="-120"/>
              </a:rPr>
              <a:t>2-</a:t>
            </a:r>
            <a:r>
              <a:rPr lang="en-US" sz="4450" dirty="0">
                <a:solidFill>
                  <a:srgbClr val="1B1B27"/>
                </a:solidFill>
                <a:latin typeface="Raleway" pitchFamily="34" charset="0"/>
                <a:ea typeface="Raleway" pitchFamily="34" charset="-122"/>
                <a:cs typeface="Raleway" pitchFamily="34" charset="-120"/>
              </a:rPr>
              <a:t>Description du Dataset Utilisé</a:t>
            </a:r>
            <a:endParaRPr lang="en-US" sz="4450" dirty="0"/>
          </a:p>
        </p:txBody>
      </p:sp>
      <p:sp>
        <p:nvSpPr>
          <p:cNvPr id="3" name="Text 1"/>
          <p:cNvSpPr/>
          <p:nvPr/>
        </p:nvSpPr>
        <p:spPr>
          <a:xfrm>
            <a:off x="704890" y="2649141"/>
            <a:ext cx="13042821" cy="725805"/>
          </a:xfrm>
          <a:prstGeom prst="rect">
            <a:avLst/>
          </a:prstGeom>
          <a:noFill/>
        </p:spPr>
        <p:txBody>
          <a:bodyPr wrap="square" lIns="0" tIns="0" rIns="0" bIns="0" rtlCol="0" anchor="t"/>
          <a:lstStyle/>
          <a:p>
            <a:pPr marL="0" indent="0" algn="l">
              <a:lnSpc>
                <a:spcPts val="2850"/>
              </a:lnSpc>
              <a:buNone/>
            </a:pPr>
            <a:r>
              <a:rPr lang="en-US" sz="1750" dirty="0">
                <a:solidFill>
                  <a:srgbClr val="3C3939"/>
                </a:solidFill>
                <a:latin typeface="Roboto" panose="02000000000000000000" pitchFamily="34" charset="0"/>
                <a:ea typeface="Roboto" panose="02000000000000000000" pitchFamily="34" charset="-122"/>
                <a:cs typeface="Roboto" panose="02000000000000000000" pitchFamily="34" charset="-120"/>
              </a:rPr>
              <a:t>Le dataset est constitué de données simulées, inspirées des distributions réelles de prêts, afin d'assurer un environnement d'expérimentation crédible. Il comprend environ 1000 observations.</a:t>
            </a:r>
            <a:endParaRPr lang="en-US" sz="1750" dirty="0"/>
          </a:p>
        </p:txBody>
      </p:sp>
      <p:sp>
        <p:nvSpPr>
          <p:cNvPr id="4" name="Text 2"/>
          <p:cNvSpPr/>
          <p:nvPr/>
        </p:nvSpPr>
        <p:spPr>
          <a:xfrm>
            <a:off x="793790" y="3630097"/>
            <a:ext cx="13042821" cy="725805"/>
          </a:xfrm>
          <a:prstGeom prst="rect">
            <a:avLst/>
          </a:prstGeom>
          <a:noFill/>
        </p:spPr>
        <p:txBody>
          <a:bodyPr wrap="square" lIns="0" tIns="0" rIns="0" bIns="0" rtlCol="0" anchor="t"/>
          <a:lstStyle/>
          <a:p>
            <a:pPr marL="0" indent="0" algn="l">
              <a:lnSpc>
                <a:spcPts val="2850"/>
              </a:lnSpc>
              <a:buNone/>
            </a:pPr>
            <a:r>
              <a:rPr lang="en-US" sz="1750" dirty="0">
                <a:solidFill>
                  <a:srgbClr val="3C3939"/>
                </a:solidFill>
                <a:latin typeface="Roboto" panose="02000000000000000000" pitchFamily="34" charset="0"/>
                <a:ea typeface="Roboto" panose="02000000000000000000" pitchFamily="34" charset="-122"/>
                <a:cs typeface="Roboto" panose="02000000000000000000" pitchFamily="34" charset="-120"/>
              </a:rPr>
              <a:t>Les colonnes principales comprennent les caractéristiques clés des emprunteurs : revenu mensuel,</a:t>
            </a:r>
            <a:r>
              <a:rPr lang="fr-FR" altLang="en-US" sz="1750" dirty="0">
                <a:solidFill>
                  <a:srgbClr val="3C3939"/>
                </a:solidFill>
                <a:latin typeface="Roboto" panose="02000000000000000000" pitchFamily="34" charset="0"/>
                <a:ea typeface="Roboto" panose="02000000000000000000" pitchFamily="34" charset="-122"/>
                <a:cs typeface="Roboto" panose="02000000000000000000" pitchFamily="34" charset="-120"/>
              </a:rPr>
              <a:t>sexe</a:t>
            </a:r>
            <a:r>
              <a:rPr lang="en-US" sz="1750" dirty="0">
                <a:solidFill>
                  <a:srgbClr val="3C3939"/>
                </a:solidFill>
                <a:latin typeface="Roboto" panose="02000000000000000000" pitchFamily="34" charset="0"/>
                <a:ea typeface="Roboto" panose="02000000000000000000" pitchFamily="34" charset="-122"/>
                <a:cs typeface="Roboto" panose="02000000000000000000" pitchFamily="34" charset="-120"/>
              </a:rPr>
              <a:t>, statut marital, montant et durée du crédit, ainsi que l'historique de crédit, élément essentiel pour évaluer le risque.</a:t>
            </a:r>
            <a:endParaRPr lang="en-US" sz="1750" dirty="0"/>
          </a:p>
        </p:txBody>
      </p:sp>
      <p:sp>
        <p:nvSpPr>
          <p:cNvPr id="5" name="Text 3"/>
          <p:cNvSpPr/>
          <p:nvPr/>
        </p:nvSpPr>
        <p:spPr>
          <a:xfrm>
            <a:off x="793790" y="4611053"/>
            <a:ext cx="13042821" cy="362903"/>
          </a:xfrm>
          <a:prstGeom prst="rect">
            <a:avLst/>
          </a:prstGeom>
          <a:noFill/>
        </p:spPr>
        <p:txBody>
          <a:bodyPr wrap="none" lIns="0" tIns="0" rIns="0" bIns="0" rtlCol="0" anchor="t"/>
          <a:lstStyle/>
          <a:p>
            <a:pPr marL="342900" indent="-342900" algn="l">
              <a:lnSpc>
                <a:spcPts val="2850"/>
              </a:lnSpc>
              <a:buSzPct val="100000"/>
              <a:buChar char="•"/>
            </a:pPr>
            <a:r>
              <a:rPr lang="fr-FR" altLang="en-US" sz="1750" dirty="0"/>
              <a:t>sexe</a:t>
            </a:r>
            <a:endParaRPr lang="fr-FR" altLang="en-US" sz="1750" dirty="0"/>
          </a:p>
        </p:txBody>
      </p:sp>
      <p:sp>
        <p:nvSpPr>
          <p:cNvPr id="6" name="Text 4"/>
          <p:cNvSpPr/>
          <p:nvPr/>
        </p:nvSpPr>
        <p:spPr>
          <a:xfrm>
            <a:off x="793790" y="5053251"/>
            <a:ext cx="13042821" cy="362903"/>
          </a:xfrm>
          <a:prstGeom prst="rect">
            <a:avLst/>
          </a:prstGeom>
          <a:noFill/>
        </p:spPr>
        <p:txBody>
          <a:bodyPr wrap="none" lIns="0" tIns="0" rIns="0" bIns="0" rtlCol="0" anchor="t"/>
          <a:lstStyle/>
          <a:p>
            <a:pPr marL="342900" indent="-342900" algn="l">
              <a:lnSpc>
                <a:spcPts val="2850"/>
              </a:lnSpc>
              <a:buSzPct val="100000"/>
              <a:buChar char="•"/>
            </a:pPr>
            <a:r>
              <a:rPr lang="en-US" altLang="fr-FR" sz="1750" dirty="0"/>
              <a:t>Revenu du demandeur</a:t>
            </a:r>
            <a:endParaRPr lang="en-US" altLang="fr-FR" sz="1750" dirty="0"/>
          </a:p>
        </p:txBody>
      </p:sp>
      <p:sp>
        <p:nvSpPr>
          <p:cNvPr id="7" name="Text 5"/>
          <p:cNvSpPr/>
          <p:nvPr/>
        </p:nvSpPr>
        <p:spPr>
          <a:xfrm>
            <a:off x="793790" y="5495449"/>
            <a:ext cx="13042821" cy="362903"/>
          </a:xfrm>
          <a:prstGeom prst="rect">
            <a:avLst/>
          </a:prstGeom>
          <a:noFill/>
        </p:spPr>
        <p:txBody>
          <a:bodyPr wrap="none" lIns="0" tIns="0" rIns="0" bIns="0" rtlCol="0" anchor="t"/>
          <a:lstStyle/>
          <a:p>
            <a:pPr marL="342900" indent="-342900" algn="l">
              <a:lnSpc>
                <a:spcPts val="2850"/>
              </a:lnSpc>
              <a:buSzPct val="100000"/>
              <a:buChar char="•"/>
            </a:pPr>
            <a:r>
              <a:rPr lang="en-US" sz="1750" dirty="0">
                <a:solidFill>
                  <a:srgbClr val="3C3939"/>
                </a:solidFill>
                <a:latin typeface="Roboto" panose="02000000000000000000" pitchFamily="34" charset="0"/>
                <a:ea typeface="Roboto" panose="02000000000000000000" pitchFamily="34" charset="-122"/>
                <a:cs typeface="Roboto" panose="02000000000000000000" pitchFamily="34" charset="-120"/>
              </a:rPr>
              <a:t>Statut marital</a:t>
            </a:r>
            <a:endParaRPr lang="en-US" sz="1750" dirty="0"/>
          </a:p>
        </p:txBody>
      </p:sp>
      <p:sp>
        <p:nvSpPr>
          <p:cNvPr id="8" name="Text 6"/>
          <p:cNvSpPr/>
          <p:nvPr/>
        </p:nvSpPr>
        <p:spPr>
          <a:xfrm>
            <a:off x="793790" y="5937647"/>
            <a:ext cx="13042821" cy="362903"/>
          </a:xfrm>
          <a:prstGeom prst="rect">
            <a:avLst/>
          </a:prstGeom>
          <a:noFill/>
        </p:spPr>
        <p:txBody>
          <a:bodyPr wrap="none" lIns="0" tIns="0" rIns="0" bIns="0" rtlCol="0" anchor="t"/>
          <a:lstStyle/>
          <a:p>
            <a:pPr marL="342900" indent="-342900" algn="l">
              <a:lnSpc>
                <a:spcPts val="2850"/>
              </a:lnSpc>
              <a:buSzPct val="100000"/>
              <a:buChar char="•"/>
            </a:pPr>
            <a:r>
              <a:rPr lang="en-US" sz="1750" dirty="0">
                <a:solidFill>
                  <a:srgbClr val="3C3939"/>
                </a:solidFill>
                <a:latin typeface="Roboto" panose="02000000000000000000" pitchFamily="34" charset="0"/>
                <a:ea typeface="Roboto" panose="02000000000000000000" pitchFamily="34" charset="-122"/>
                <a:cs typeface="Roboto" panose="02000000000000000000" pitchFamily="34" charset="-120"/>
              </a:rPr>
              <a:t>Montant et durée du crédit</a:t>
            </a:r>
            <a:endParaRPr lang="en-US" sz="1750" dirty="0"/>
          </a:p>
        </p:txBody>
      </p:sp>
      <p:sp>
        <p:nvSpPr>
          <p:cNvPr id="9" name="Text 7"/>
          <p:cNvSpPr/>
          <p:nvPr/>
        </p:nvSpPr>
        <p:spPr>
          <a:xfrm>
            <a:off x="793790" y="6379845"/>
            <a:ext cx="13042821" cy="362903"/>
          </a:xfrm>
          <a:prstGeom prst="rect">
            <a:avLst/>
          </a:prstGeom>
          <a:noFill/>
        </p:spPr>
        <p:txBody>
          <a:bodyPr wrap="none" lIns="0" tIns="0" rIns="0" bIns="0" rtlCol="0" anchor="t"/>
          <a:lstStyle/>
          <a:p>
            <a:pPr marL="342900" indent="-342900" algn="l">
              <a:lnSpc>
                <a:spcPts val="2850"/>
              </a:lnSpc>
              <a:buSzPct val="100000"/>
              <a:buChar char="•"/>
            </a:pPr>
            <a:r>
              <a:rPr lang="en-US" sz="1750" dirty="0">
                <a:solidFill>
                  <a:srgbClr val="3C3939"/>
                </a:solidFill>
                <a:latin typeface="Roboto" panose="02000000000000000000" pitchFamily="34" charset="0"/>
                <a:ea typeface="Roboto" panose="02000000000000000000" pitchFamily="34" charset="-122"/>
                <a:cs typeface="Roboto" panose="02000000000000000000" pitchFamily="34" charset="-120"/>
              </a:rPr>
              <a:t>Historique de crédit</a:t>
            </a:r>
            <a:endParaRPr lang="en-US" sz="1750" dirty="0"/>
          </a:p>
        </p:txBody>
      </p:sp>
      <p:sp>
        <p:nvSpPr>
          <p:cNvPr id="10" name="Rectangle : coins arrondis 9"/>
          <p:cNvSpPr/>
          <p:nvPr/>
        </p:nvSpPr>
        <p:spPr>
          <a:xfrm>
            <a:off x="12894590" y="7780149"/>
            <a:ext cx="1735810" cy="449451"/>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fr-FR" dirty="0"/>
              <a:t>3</a:t>
            </a:r>
            <a:endParaRPr lang="fr-FR"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5486400" cy="8229957"/>
          </a:xfrm>
          <a:prstGeom prst="rect">
            <a:avLst/>
          </a:prstGeom>
        </p:spPr>
      </p:pic>
      <p:sp>
        <p:nvSpPr>
          <p:cNvPr id="3" name="Text 0"/>
          <p:cNvSpPr/>
          <p:nvPr/>
        </p:nvSpPr>
        <p:spPr>
          <a:xfrm>
            <a:off x="6251258" y="600908"/>
            <a:ext cx="7614285" cy="1229201"/>
          </a:xfrm>
          <a:prstGeom prst="rect">
            <a:avLst/>
          </a:prstGeom>
          <a:noFill/>
        </p:spPr>
        <p:txBody>
          <a:bodyPr wrap="square" lIns="0" tIns="0" rIns="0" bIns="0" rtlCol="0" anchor="t"/>
          <a:lstStyle/>
          <a:p>
            <a:pPr marL="0" indent="0" algn="l">
              <a:lnSpc>
                <a:spcPts val="4800"/>
              </a:lnSpc>
              <a:buNone/>
            </a:pPr>
            <a:r>
              <a:rPr lang="fr-FR" altLang="en-US" sz="3850" dirty="0">
                <a:solidFill>
                  <a:srgbClr val="1B1B27"/>
                </a:solidFill>
                <a:latin typeface="Raleway" pitchFamily="34" charset="0"/>
                <a:ea typeface="Raleway" pitchFamily="34" charset="-122"/>
                <a:cs typeface="Raleway" pitchFamily="34" charset="-120"/>
              </a:rPr>
              <a:t>3-</a:t>
            </a:r>
            <a:r>
              <a:rPr lang="en-US" sz="3850" dirty="0">
                <a:solidFill>
                  <a:srgbClr val="1B1B27"/>
                </a:solidFill>
                <a:latin typeface="Raleway" pitchFamily="34" charset="0"/>
                <a:ea typeface="Raleway" pitchFamily="34" charset="-122"/>
                <a:cs typeface="Raleway" pitchFamily="34" charset="-120"/>
              </a:rPr>
              <a:t>Nettoyage et Préparation des Données</a:t>
            </a:r>
            <a:endParaRPr lang="en-US" sz="3850" dirty="0"/>
          </a:p>
        </p:txBody>
      </p:sp>
      <p:sp>
        <p:nvSpPr>
          <p:cNvPr id="4" name="Text 1"/>
          <p:cNvSpPr/>
          <p:nvPr/>
        </p:nvSpPr>
        <p:spPr>
          <a:xfrm>
            <a:off x="6251258" y="2125028"/>
            <a:ext cx="7614285" cy="944047"/>
          </a:xfrm>
          <a:prstGeom prst="rect">
            <a:avLst/>
          </a:prstGeom>
          <a:noFill/>
        </p:spPr>
        <p:txBody>
          <a:bodyPr wrap="square" lIns="0" tIns="0" rIns="0" bIns="0" rtlCol="0" anchor="t"/>
          <a:lstStyle/>
          <a:p>
            <a:pPr marL="0" indent="0" algn="l">
              <a:lnSpc>
                <a:spcPts val="2450"/>
              </a:lnSpc>
              <a:buNone/>
            </a:pPr>
            <a:r>
              <a:rPr lang="en-US" sz="1500" dirty="0">
                <a:solidFill>
                  <a:srgbClr val="3C3939"/>
                </a:solidFill>
                <a:latin typeface="Roboto" panose="02000000000000000000" pitchFamily="34" charset="0"/>
                <a:ea typeface="Roboto" panose="02000000000000000000" pitchFamily="34" charset="-122"/>
                <a:cs typeface="Roboto" panose="02000000000000000000" pitchFamily="34" charset="-120"/>
              </a:rPr>
              <a:t>Le traitement des valeurs manquantes s'effectue par imputations statistique : moyenne pour les variables continues, mode pour les catégorielles, ou élimination lorsque nécessaire pour la robustesse.</a:t>
            </a:r>
            <a:endParaRPr lang="en-US" sz="1500" dirty="0"/>
          </a:p>
        </p:txBody>
      </p:sp>
      <p:sp>
        <p:nvSpPr>
          <p:cNvPr id="5" name="Text 2"/>
          <p:cNvSpPr/>
          <p:nvPr/>
        </p:nvSpPr>
        <p:spPr>
          <a:xfrm>
            <a:off x="6251258" y="3290292"/>
            <a:ext cx="7614285" cy="944047"/>
          </a:xfrm>
          <a:prstGeom prst="rect">
            <a:avLst/>
          </a:prstGeom>
          <a:noFill/>
        </p:spPr>
        <p:txBody>
          <a:bodyPr wrap="square" lIns="0" tIns="0" rIns="0" bIns="0" rtlCol="0" anchor="t"/>
          <a:lstStyle/>
          <a:p>
            <a:pPr marL="0" indent="0" algn="l">
              <a:lnSpc>
                <a:spcPts val="2450"/>
              </a:lnSpc>
              <a:buNone/>
            </a:pPr>
            <a:r>
              <a:rPr lang="en-US" sz="1500" dirty="0">
                <a:solidFill>
                  <a:srgbClr val="3C3939"/>
                </a:solidFill>
                <a:latin typeface="Roboto" panose="02000000000000000000" pitchFamily="34" charset="0"/>
                <a:ea typeface="Roboto" panose="02000000000000000000" pitchFamily="34" charset="-122"/>
                <a:cs typeface="Roboto" panose="02000000000000000000" pitchFamily="34" charset="-120"/>
              </a:rPr>
              <a:t>Les variables quantitatives comme le revenu et le montant du crédit sont normalisées pour uniformiser l’échelle, limitant ainsi l’influence disproportionnée lors de l’apprentissage.</a:t>
            </a:r>
            <a:endParaRPr lang="en-US" sz="1500" dirty="0"/>
          </a:p>
        </p:txBody>
      </p:sp>
      <p:sp>
        <p:nvSpPr>
          <p:cNvPr id="6" name="Text 3"/>
          <p:cNvSpPr/>
          <p:nvPr/>
        </p:nvSpPr>
        <p:spPr>
          <a:xfrm>
            <a:off x="6251258" y="4455557"/>
            <a:ext cx="7614285" cy="629364"/>
          </a:xfrm>
          <a:prstGeom prst="rect">
            <a:avLst/>
          </a:prstGeom>
          <a:noFill/>
        </p:spPr>
        <p:txBody>
          <a:bodyPr wrap="square" lIns="0" tIns="0" rIns="0" bIns="0" rtlCol="0" anchor="t"/>
          <a:lstStyle/>
          <a:p>
            <a:pPr marL="0" indent="0" algn="l">
              <a:lnSpc>
                <a:spcPts val="2450"/>
              </a:lnSpc>
              <a:buNone/>
            </a:pPr>
            <a:r>
              <a:rPr lang="en-US" sz="1500" dirty="0">
                <a:solidFill>
                  <a:srgbClr val="3C3939"/>
                </a:solidFill>
                <a:latin typeface="Roboto" panose="02000000000000000000" pitchFamily="34" charset="0"/>
                <a:ea typeface="Roboto" panose="02000000000000000000" pitchFamily="34" charset="-122"/>
                <a:cs typeface="Roboto" panose="02000000000000000000" pitchFamily="34" charset="-120"/>
              </a:rPr>
              <a:t>Les variables catégorielles sont converties en vecteurs numériques via le one-hot encoding, incontournable pour intégrer ces données dans les modèles.</a:t>
            </a:r>
            <a:endParaRPr lang="en-US" sz="1500" dirty="0"/>
          </a:p>
        </p:txBody>
      </p:sp>
      <p:sp>
        <p:nvSpPr>
          <p:cNvPr id="7" name="Shape 4"/>
          <p:cNvSpPr/>
          <p:nvPr/>
        </p:nvSpPr>
        <p:spPr>
          <a:xfrm>
            <a:off x="6251258" y="5306139"/>
            <a:ext cx="442436" cy="442436"/>
          </a:xfrm>
          <a:prstGeom prst="roundRect">
            <a:avLst>
              <a:gd name="adj" fmla="val 18670"/>
            </a:avLst>
          </a:prstGeom>
          <a:solidFill>
            <a:srgbClr val="E1E1EA"/>
          </a:solidFill>
          <a:ln w="7620">
            <a:solidFill>
              <a:srgbClr val="C7C7D0"/>
            </a:solidFill>
            <a:prstDash val="solid"/>
          </a:ln>
        </p:spPr>
      </p:sp>
      <p:sp>
        <p:nvSpPr>
          <p:cNvPr id="8" name="Text 5"/>
          <p:cNvSpPr/>
          <p:nvPr/>
        </p:nvSpPr>
        <p:spPr>
          <a:xfrm>
            <a:off x="6890266" y="5373648"/>
            <a:ext cx="2458403" cy="307300"/>
          </a:xfrm>
          <a:prstGeom prst="rect">
            <a:avLst/>
          </a:prstGeom>
          <a:noFill/>
        </p:spPr>
        <p:txBody>
          <a:bodyPr wrap="none" lIns="0" tIns="0" rIns="0" bIns="0" rtlCol="0" anchor="t"/>
          <a:lstStyle/>
          <a:p>
            <a:pPr marL="0" indent="0" algn="l">
              <a:lnSpc>
                <a:spcPts val="2400"/>
              </a:lnSpc>
              <a:buNone/>
            </a:pPr>
            <a:r>
              <a:rPr lang="en-US" sz="1900" dirty="0">
                <a:solidFill>
                  <a:srgbClr val="3C3939"/>
                </a:solidFill>
                <a:latin typeface="Raleway" pitchFamily="34" charset="0"/>
                <a:ea typeface="Raleway" pitchFamily="34" charset="-122"/>
                <a:cs typeface="Raleway" pitchFamily="34" charset="-120"/>
              </a:rPr>
              <a:t>Valeurs manquantes</a:t>
            </a:r>
            <a:endParaRPr lang="en-US" sz="1900" dirty="0"/>
          </a:p>
        </p:txBody>
      </p:sp>
      <p:sp>
        <p:nvSpPr>
          <p:cNvPr id="9" name="Text 6"/>
          <p:cNvSpPr/>
          <p:nvPr/>
        </p:nvSpPr>
        <p:spPr>
          <a:xfrm>
            <a:off x="6890266" y="5798939"/>
            <a:ext cx="3045262" cy="629364"/>
          </a:xfrm>
          <a:prstGeom prst="rect">
            <a:avLst/>
          </a:prstGeom>
          <a:noFill/>
        </p:spPr>
        <p:txBody>
          <a:bodyPr wrap="square" lIns="0" tIns="0" rIns="0" bIns="0" rtlCol="0" anchor="t"/>
          <a:lstStyle/>
          <a:p>
            <a:pPr marL="0" indent="0" algn="l">
              <a:lnSpc>
                <a:spcPts val="2450"/>
              </a:lnSpc>
              <a:buNone/>
            </a:pPr>
            <a:r>
              <a:rPr lang="en-US" sz="1500" dirty="0">
                <a:solidFill>
                  <a:srgbClr val="3C3939"/>
                </a:solidFill>
                <a:latin typeface="Roboto" panose="02000000000000000000" pitchFamily="34" charset="0"/>
                <a:ea typeface="Roboto" panose="02000000000000000000" pitchFamily="34" charset="-122"/>
                <a:cs typeface="Roboto" panose="02000000000000000000" pitchFamily="34" charset="-120"/>
              </a:rPr>
              <a:t>Imputation moyenne/mode ou suppression</a:t>
            </a:r>
            <a:endParaRPr lang="en-US" sz="1500" dirty="0"/>
          </a:p>
        </p:txBody>
      </p:sp>
      <p:sp>
        <p:nvSpPr>
          <p:cNvPr id="10" name="Shape 7"/>
          <p:cNvSpPr/>
          <p:nvPr/>
        </p:nvSpPr>
        <p:spPr>
          <a:xfrm>
            <a:off x="10181273" y="5306139"/>
            <a:ext cx="442436" cy="442436"/>
          </a:xfrm>
          <a:prstGeom prst="roundRect">
            <a:avLst>
              <a:gd name="adj" fmla="val 18670"/>
            </a:avLst>
          </a:prstGeom>
          <a:solidFill>
            <a:srgbClr val="E1E1EA"/>
          </a:solidFill>
          <a:ln w="7620">
            <a:solidFill>
              <a:srgbClr val="C7C7D0"/>
            </a:solidFill>
            <a:prstDash val="solid"/>
          </a:ln>
        </p:spPr>
      </p:sp>
      <p:sp>
        <p:nvSpPr>
          <p:cNvPr id="11" name="Text 8"/>
          <p:cNvSpPr/>
          <p:nvPr/>
        </p:nvSpPr>
        <p:spPr>
          <a:xfrm>
            <a:off x="10820281" y="5373648"/>
            <a:ext cx="2458403" cy="307300"/>
          </a:xfrm>
          <a:prstGeom prst="rect">
            <a:avLst/>
          </a:prstGeom>
          <a:noFill/>
        </p:spPr>
        <p:txBody>
          <a:bodyPr wrap="none" lIns="0" tIns="0" rIns="0" bIns="0" rtlCol="0" anchor="t"/>
          <a:lstStyle/>
          <a:p>
            <a:pPr marL="0" indent="0" algn="l">
              <a:lnSpc>
                <a:spcPts val="2400"/>
              </a:lnSpc>
              <a:buNone/>
            </a:pPr>
            <a:r>
              <a:rPr lang="en-US" sz="1900" dirty="0">
                <a:solidFill>
                  <a:srgbClr val="3C3939"/>
                </a:solidFill>
                <a:latin typeface="Raleway" pitchFamily="34" charset="0"/>
                <a:ea typeface="Raleway" pitchFamily="34" charset="-122"/>
                <a:cs typeface="Raleway" pitchFamily="34" charset="-120"/>
              </a:rPr>
              <a:t>Normalisation</a:t>
            </a:r>
            <a:endParaRPr lang="en-US" sz="1900" dirty="0"/>
          </a:p>
        </p:txBody>
      </p:sp>
      <p:sp>
        <p:nvSpPr>
          <p:cNvPr id="12" name="Text 9"/>
          <p:cNvSpPr/>
          <p:nvPr/>
        </p:nvSpPr>
        <p:spPr>
          <a:xfrm>
            <a:off x="10820281" y="5798939"/>
            <a:ext cx="3045262" cy="629364"/>
          </a:xfrm>
          <a:prstGeom prst="rect">
            <a:avLst/>
          </a:prstGeom>
          <a:noFill/>
        </p:spPr>
        <p:txBody>
          <a:bodyPr wrap="square" lIns="0" tIns="0" rIns="0" bIns="0" rtlCol="0" anchor="t"/>
          <a:lstStyle/>
          <a:p>
            <a:pPr marL="0" indent="0" algn="l">
              <a:lnSpc>
                <a:spcPts val="2450"/>
              </a:lnSpc>
              <a:buNone/>
            </a:pPr>
            <a:r>
              <a:rPr lang="en-US" sz="1500" dirty="0">
                <a:solidFill>
                  <a:srgbClr val="3C3939"/>
                </a:solidFill>
                <a:latin typeface="Roboto" panose="02000000000000000000" pitchFamily="34" charset="0"/>
                <a:ea typeface="Roboto" panose="02000000000000000000" pitchFamily="34" charset="-122"/>
                <a:cs typeface="Roboto" panose="02000000000000000000" pitchFamily="34" charset="-120"/>
              </a:rPr>
              <a:t>Standardisation des colonnes financières</a:t>
            </a:r>
            <a:endParaRPr lang="en-US" sz="1500" dirty="0"/>
          </a:p>
        </p:txBody>
      </p:sp>
      <p:sp>
        <p:nvSpPr>
          <p:cNvPr id="13" name="Shape 10"/>
          <p:cNvSpPr/>
          <p:nvPr/>
        </p:nvSpPr>
        <p:spPr>
          <a:xfrm>
            <a:off x="6251258" y="6821567"/>
            <a:ext cx="442436" cy="442436"/>
          </a:xfrm>
          <a:prstGeom prst="roundRect">
            <a:avLst>
              <a:gd name="adj" fmla="val 18670"/>
            </a:avLst>
          </a:prstGeom>
          <a:solidFill>
            <a:srgbClr val="E1E1EA"/>
          </a:solidFill>
          <a:ln w="7620">
            <a:solidFill>
              <a:srgbClr val="C7C7D0"/>
            </a:solidFill>
            <a:prstDash val="solid"/>
          </a:ln>
        </p:spPr>
      </p:sp>
      <p:sp>
        <p:nvSpPr>
          <p:cNvPr id="14" name="Text 11"/>
          <p:cNvSpPr/>
          <p:nvPr/>
        </p:nvSpPr>
        <p:spPr>
          <a:xfrm>
            <a:off x="6890266" y="6889075"/>
            <a:ext cx="2458403" cy="307300"/>
          </a:xfrm>
          <a:prstGeom prst="rect">
            <a:avLst/>
          </a:prstGeom>
          <a:noFill/>
        </p:spPr>
        <p:txBody>
          <a:bodyPr wrap="none" lIns="0" tIns="0" rIns="0" bIns="0" rtlCol="0" anchor="t"/>
          <a:lstStyle/>
          <a:p>
            <a:pPr marL="0" indent="0" algn="l">
              <a:lnSpc>
                <a:spcPts val="2400"/>
              </a:lnSpc>
              <a:buNone/>
            </a:pPr>
            <a:r>
              <a:rPr lang="en-US" sz="1900" dirty="0">
                <a:solidFill>
                  <a:srgbClr val="3C3939"/>
                </a:solidFill>
                <a:latin typeface="Raleway" pitchFamily="34" charset="0"/>
                <a:ea typeface="Raleway" pitchFamily="34" charset="-122"/>
                <a:cs typeface="Raleway" pitchFamily="34" charset="-120"/>
              </a:rPr>
              <a:t>Encodage Catégoriel</a:t>
            </a:r>
            <a:endParaRPr lang="en-US" sz="1900" dirty="0"/>
          </a:p>
        </p:txBody>
      </p:sp>
      <p:sp>
        <p:nvSpPr>
          <p:cNvPr id="15" name="Text 12"/>
          <p:cNvSpPr/>
          <p:nvPr/>
        </p:nvSpPr>
        <p:spPr>
          <a:xfrm>
            <a:off x="6890266" y="7314367"/>
            <a:ext cx="6975277" cy="314682"/>
          </a:xfrm>
          <a:prstGeom prst="rect">
            <a:avLst/>
          </a:prstGeom>
          <a:noFill/>
        </p:spPr>
        <p:txBody>
          <a:bodyPr wrap="none" lIns="0" tIns="0" rIns="0" bIns="0" rtlCol="0" anchor="t"/>
          <a:lstStyle/>
          <a:p>
            <a:pPr marL="0" indent="0" algn="l">
              <a:lnSpc>
                <a:spcPts val="2450"/>
              </a:lnSpc>
              <a:buNone/>
            </a:pPr>
            <a:r>
              <a:rPr lang="en-US" sz="1500" dirty="0">
                <a:solidFill>
                  <a:srgbClr val="3C3939"/>
                </a:solidFill>
                <a:latin typeface="Roboto" panose="02000000000000000000" pitchFamily="34" charset="0"/>
                <a:ea typeface="Roboto" panose="02000000000000000000" pitchFamily="34" charset="-122"/>
                <a:cs typeface="Roboto" panose="02000000000000000000" pitchFamily="34" charset="-120"/>
              </a:rPr>
              <a:t>Transformation one-hot des variables qualitatives</a:t>
            </a:r>
            <a:endParaRPr lang="en-US" sz="1500" dirty="0"/>
          </a:p>
        </p:txBody>
      </p:sp>
      <p:sp>
        <p:nvSpPr>
          <p:cNvPr id="16" name="Rectangle : coins arrondis 15"/>
          <p:cNvSpPr/>
          <p:nvPr/>
        </p:nvSpPr>
        <p:spPr>
          <a:xfrm>
            <a:off x="12848095" y="7780149"/>
            <a:ext cx="1782305" cy="449451"/>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fr-FR" dirty="0"/>
              <a:t>4</a:t>
            </a:r>
            <a:endParaRPr lang="fr-FR"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1683663"/>
            <a:ext cx="8956000" cy="708779"/>
          </a:xfrm>
          <a:prstGeom prst="rect">
            <a:avLst/>
          </a:prstGeom>
          <a:noFill/>
        </p:spPr>
        <p:txBody>
          <a:bodyPr wrap="none" lIns="0" tIns="0" rIns="0" bIns="0" rtlCol="0" anchor="t"/>
          <a:lstStyle/>
          <a:p>
            <a:pPr marL="0" indent="0" algn="l">
              <a:lnSpc>
                <a:spcPts val="5550"/>
              </a:lnSpc>
              <a:buNone/>
            </a:pPr>
            <a:r>
              <a:rPr lang="fr-FR" altLang="en-US" sz="4450" dirty="0">
                <a:solidFill>
                  <a:srgbClr val="1B1B27"/>
                </a:solidFill>
                <a:latin typeface="Raleway" pitchFamily="34" charset="0"/>
                <a:ea typeface="Raleway" pitchFamily="34" charset="-122"/>
                <a:cs typeface="Raleway" pitchFamily="34" charset="-120"/>
              </a:rPr>
              <a:t>4-</a:t>
            </a:r>
            <a:r>
              <a:rPr lang="en-US" sz="4450" dirty="0">
                <a:solidFill>
                  <a:srgbClr val="1B1B27"/>
                </a:solidFill>
                <a:latin typeface="Raleway" pitchFamily="34" charset="0"/>
                <a:ea typeface="Raleway" pitchFamily="34" charset="-122"/>
                <a:cs typeface="Raleway" pitchFamily="34" charset="-120"/>
              </a:rPr>
              <a:t>Analyse Exploratoire des Données</a:t>
            </a:r>
            <a:endParaRPr lang="en-US" sz="4450" dirty="0"/>
          </a:p>
        </p:txBody>
      </p:sp>
      <p:sp>
        <p:nvSpPr>
          <p:cNvPr id="3" name="Text 1"/>
          <p:cNvSpPr/>
          <p:nvPr/>
        </p:nvSpPr>
        <p:spPr>
          <a:xfrm>
            <a:off x="793790" y="2846070"/>
            <a:ext cx="13042821" cy="725805"/>
          </a:xfrm>
          <a:prstGeom prst="rect">
            <a:avLst/>
          </a:prstGeom>
          <a:noFill/>
        </p:spPr>
        <p:txBody>
          <a:bodyPr wrap="square" lIns="0" tIns="0" rIns="0" bIns="0" rtlCol="0" anchor="t"/>
          <a:lstStyle/>
          <a:p>
            <a:pPr marL="0" indent="0" algn="l">
              <a:lnSpc>
                <a:spcPts val="2850"/>
              </a:lnSpc>
              <a:buNone/>
            </a:pPr>
            <a:r>
              <a:rPr lang="en-US" sz="1750" dirty="0">
                <a:solidFill>
                  <a:srgbClr val="3C3939"/>
                </a:solidFill>
                <a:latin typeface="Roboto" panose="02000000000000000000" pitchFamily="34" charset="0"/>
                <a:ea typeface="Roboto" panose="02000000000000000000" pitchFamily="34" charset="-122"/>
                <a:cs typeface="Roboto" panose="02000000000000000000" pitchFamily="34" charset="-120"/>
              </a:rPr>
              <a:t>L’analyse révèle que le revenu moyen des clients est d’environ 5000 MAD. Le taux moyen d’octroi de crédit s’élève à 70%, illustrant une tendance générale à l’acceptation sous réserve des critères.</a:t>
            </a:r>
            <a:endParaRPr lang="en-US" sz="1750" dirty="0"/>
          </a:p>
        </p:txBody>
      </p:sp>
      <p:sp>
        <p:nvSpPr>
          <p:cNvPr id="4" name="Text 2"/>
          <p:cNvSpPr/>
          <p:nvPr/>
        </p:nvSpPr>
        <p:spPr>
          <a:xfrm>
            <a:off x="793790" y="3827026"/>
            <a:ext cx="13042821" cy="725805"/>
          </a:xfrm>
          <a:prstGeom prst="rect">
            <a:avLst/>
          </a:prstGeom>
          <a:noFill/>
        </p:spPr>
        <p:txBody>
          <a:bodyPr wrap="square" lIns="0" tIns="0" rIns="0" bIns="0" rtlCol="0" anchor="t"/>
          <a:lstStyle/>
          <a:p>
            <a:pPr marL="0" indent="0" algn="l">
              <a:lnSpc>
                <a:spcPts val="2850"/>
              </a:lnSpc>
              <a:buNone/>
            </a:pPr>
            <a:r>
              <a:rPr lang="en-US" sz="1750" dirty="0">
                <a:solidFill>
                  <a:srgbClr val="3C3939"/>
                </a:solidFill>
                <a:latin typeface="Roboto" panose="02000000000000000000" pitchFamily="34" charset="0"/>
                <a:ea typeface="Roboto" panose="02000000000000000000" pitchFamily="34" charset="-122"/>
                <a:cs typeface="Roboto" panose="02000000000000000000" pitchFamily="34" charset="-120"/>
              </a:rPr>
              <a:t>Une forte corrélation a été identifiée entre l'historique de crédit et la décision d’octroi, confirmant son rôle prédominant dans l’évaluation du risque.</a:t>
            </a:r>
            <a:endParaRPr lang="en-US" sz="1750" dirty="0"/>
          </a:p>
        </p:txBody>
      </p:sp>
      <p:sp>
        <p:nvSpPr>
          <p:cNvPr id="5" name="Text 3"/>
          <p:cNvSpPr/>
          <p:nvPr/>
        </p:nvSpPr>
        <p:spPr>
          <a:xfrm>
            <a:off x="793790" y="5034796"/>
            <a:ext cx="2884765" cy="354330"/>
          </a:xfrm>
          <a:prstGeom prst="rect">
            <a:avLst/>
          </a:prstGeom>
          <a:noFill/>
        </p:spPr>
        <p:txBody>
          <a:bodyPr wrap="none" lIns="0" tIns="0" rIns="0" bIns="0" rtlCol="0" anchor="t"/>
          <a:lstStyle/>
          <a:p>
            <a:pPr marL="0" indent="0" algn="l">
              <a:lnSpc>
                <a:spcPts val="2750"/>
              </a:lnSpc>
              <a:buNone/>
            </a:pPr>
            <a:r>
              <a:rPr lang="en-US" sz="2200" dirty="0">
                <a:solidFill>
                  <a:srgbClr val="1B1B27"/>
                </a:solidFill>
                <a:latin typeface="Raleway" pitchFamily="34" charset="0"/>
                <a:ea typeface="Raleway" pitchFamily="34" charset="-122"/>
                <a:cs typeface="Raleway" pitchFamily="34" charset="-120"/>
              </a:rPr>
              <a:t>Moyenne des revenus</a:t>
            </a:r>
            <a:endParaRPr lang="en-US" sz="2200" dirty="0"/>
          </a:p>
        </p:txBody>
      </p:sp>
      <p:sp>
        <p:nvSpPr>
          <p:cNvPr id="6" name="Text 4"/>
          <p:cNvSpPr/>
          <p:nvPr/>
        </p:nvSpPr>
        <p:spPr>
          <a:xfrm>
            <a:off x="793790" y="5615940"/>
            <a:ext cx="3978116" cy="725805"/>
          </a:xfrm>
          <a:prstGeom prst="rect">
            <a:avLst/>
          </a:prstGeom>
          <a:noFill/>
        </p:spPr>
        <p:txBody>
          <a:bodyPr wrap="square" lIns="0" tIns="0" rIns="0" bIns="0" rtlCol="0" anchor="t"/>
          <a:lstStyle/>
          <a:p>
            <a:pPr marL="0" indent="0" algn="l">
              <a:lnSpc>
                <a:spcPts val="2850"/>
              </a:lnSpc>
              <a:buNone/>
            </a:pPr>
            <a:r>
              <a:rPr lang="en-US" sz="1750" dirty="0">
                <a:solidFill>
                  <a:srgbClr val="3C3939"/>
                </a:solidFill>
                <a:latin typeface="Roboto" panose="02000000000000000000" pitchFamily="34" charset="0"/>
                <a:ea typeface="Roboto" panose="02000000000000000000" pitchFamily="34" charset="-122"/>
                <a:cs typeface="Roboto" panose="02000000000000000000" pitchFamily="34" charset="-120"/>
              </a:rPr>
              <a:t>5000 MAD avec une distribution normale</a:t>
            </a:r>
            <a:endParaRPr lang="en-US" sz="1750" dirty="0"/>
          </a:p>
        </p:txBody>
      </p:sp>
      <p:sp>
        <p:nvSpPr>
          <p:cNvPr id="7" name="Text 5"/>
          <p:cNvSpPr/>
          <p:nvPr/>
        </p:nvSpPr>
        <p:spPr>
          <a:xfrm>
            <a:off x="5332928" y="5034796"/>
            <a:ext cx="2835235" cy="354330"/>
          </a:xfrm>
          <a:prstGeom prst="rect">
            <a:avLst/>
          </a:prstGeom>
          <a:noFill/>
        </p:spPr>
        <p:txBody>
          <a:bodyPr wrap="none" lIns="0" tIns="0" rIns="0" bIns="0" rtlCol="0" anchor="t"/>
          <a:lstStyle/>
          <a:p>
            <a:pPr marL="0" indent="0" algn="l">
              <a:lnSpc>
                <a:spcPts val="2750"/>
              </a:lnSpc>
              <a:buNone/>
            </a:pPr>
            <a:r>
              <a:rPr lang="en-US" sz="2200" dirty="0">
                <a:solidFill>
                  <a:srgbClr val="1B1B27"/>
                </a:solidFill>
                <a:latin typeface="Raleway" pitchFamily="34" charset="0"/>
                <a:ea typeface="Raleway" pitchFamily="34" charset="-122"/>
                <a:cs typeface="Raleway" pitchFamily="34" charset="-120"/>
              </a:rPr>
              <a:t>Taux d'octroi</a:t>
            </a:r>
            <a:endParaRPr lang="en-US" sz="2200" dirty="0"/>
          </a:p>
        </p:txBody>
      </p:sp>
      <p:sp>
        <p:nvSpPr>
          <p:cNvPr id="8" name="Text 6"/>
          <p:cNvSpPr/>
          <p:nvPr/>
        </p:nvSpPr>
        <p:spPr>
          <a:xfrm>
            <a:off x="5332928" y="5615940"/>
            <a:ext cx="3978116" cy="362903"/>
          </a:xfrm>
          <a:prstGeom prst="rect">
            <a:avLst/>
          </a:prstGeom>
          <a:noFill/>
        </p:spPr>
        <p:txBody>
          <a:bodyPr wrap="none" lIns="0" tIns="0" rIns="0" bIns="0" rtlCol="0" anchor="t"/>
          <a:lstStyle/>
          <a:p>
            <a:pPr marL="0" indent="0" algn="l">
              <a:lnSpc>
                <a:spcPts val="2850"/>
              </a:lnSpc>
              <a:buNone/>
            </a:pPr>
            <a:r>
              <a:rPr lang="en-US" sz="1750" dirty="0">
                <a:solidFill>
                  <a:srgbClr val="3C3939"/>
                </a:solidFill>
                <a:latin typeface="Roboto" panose="02000000000000000000" pitchFamily="34" charset="0"/>
                <a:ea typeface="Roboto" panose="02000000000000000000" pitchFamily="34" charset="-122"/>
                <a:cs typeface="Roboto" panose="02000000000000000000" pitchFamily="34" charset="-120"/>
              </a:rPr>
              <a:t>70% des demandes sont acceptées</a:t>
            </a:r>
            <a:endParaRPr lang="en-US" sz="1750" dirty="0"/>
          </a:p>
        </p:txBody>
      </p:sp>
      <p:sp>
        <p:nvSpPr>
          <p:cNvPr id="9" name="Text 7"/>
          <p:cNvSpPr/>
          <p:nvPr/>
        </p:nvSpPr>
        <p:spPr>
          <a:xfrm>
            <a:off x="9872067" y="5034796"/>
            <a:ext cx="2835235" cy="354330"/>
          </a:xfrm>
          <a:prstGeom prst="rect">
            <a:avLst/>
          </a:prstGeom>
          <a:noFill/>
        </p:spPr>
        <p:txBody>
          <a:bodyPr wrap="none" lIns="0" tIns="0" rIns="0" bIns="0" rtlCol="0" anchor="t"/>
          <a:lstStyle/>
          <a:p>
            <a:pPr marL="0" indent="0" algn="l">
              <a:lnSpc>
                <a:spcPts val="2750"/>
              </a:lnSpc>
              <a:buNone/>
            </a:pPr>
            <a:r>
              <a:rPr lang="en-US" sz="2200" dirty="0">
                <a:solidFill>
                  <a:srgbClr val="1B1B27"/>
                </a:solidFill>
                <a:latin typeface="Raleway" pitchFamily="34" charset="0"/>
                <a:ea typeface="Raleway" pitchFamily="34" charset="-122"/>
                <a:cs typeface="Raleway" pitchFamily="34" charset="-120"/>
              </a:rPr>
              <a:t>Corrélations clés</a:t>
            </a:r>
            <a:endParaRPr lang="en-US" sz="2200" dirty="0"/>
          </a:p>
        </p:txBody>
      </p:sp>
      <p:sp>
        <p:nvSpPr>
          <p:cNvPr id="10" name="Text 8"/>
          <p:cNvSpPr/>
          <p:nvPr/>
        </p:nvSpPr>
        <p:spPr>
          <a:xfrm>
            <a:off x="9872067" y="5615940"/>
            <a:ext cx="3978116" cy="725805"/>
          </a:xfrm>
          <a:prstGeom prst="rect">
            <a:avLst/>
          </a:prstGeom>
          <a:noFill/>
        </p:spPr>
        <p:txBody>
          <a:bodyPr wrap="square" lIns="0" tIns="0" rIns="0" bIns="0" rtlCol="0" anchor="t"/>
          <a:lstStyle/>
          <a:p>
            <a:pPr marL="0" indent="0" algn="l">
              <a:lnSpc>
                <a:spcPts val="2850"/>
              </a:lnSpc>
              <a:buNone/>
            </a:pPr>
            <a:r>
              <a:rPr lang="en-US" sz="1750" dirty="0">
                <a:solidFill>
                  <a:srgbClr val="3C3939"/>
                </a:solidFill>
                <a:latin typeface="Roboto" panose="02000000000000000000" pitchFamily="34" charset="0"/>
                <a:ea typeface="Roboto" panose="02000000000000000000" pitchFamily="34" charset="-122"/>
                <a:cs typeface="Roboto" panose="02000000000000000000" pitchFamily="34" charset="-120"/>
              </a:rPr>
              <a:t>Historique de crédit fortement lié à la décision</a:t>
            </a:r>
            <a:endParaRPr lang="en-US" sz="1750" dirty="0"/>
          </a:p>
        </p:txBody>
      </p:sp>
      <p:sp>
        <p:nvSpPr>
          <p:cNvPr id="11" name="Rectangle : coins arrondis 10"/>
          <p:cNvSpPr/>
          <p:nvPr/>
        </p:nvSpPr>
        <p:spPr>
          <a:xfrm>
            <a:off x="12848095" y="7780149"/>
            <a:ext cx="1782305" cy="449451"/>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fr-FR" dirty="0"/>
              <a:t>5</a:t>
            </a:r>
            <a:endParaRPr lang="fr-FR"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657344"/>
            <a:ext cx="7556421" cy="1275874"/>
          </a:xfrm>
          <a:prstGeom prst="rect">
            <a:avLst/>
          </a:prstGeom>
          <a:noFill/>
        </p:spPr>
        <p:txBody>
          <a:bodyPr wrap="square" lIns="0" tIns="0" rIns="0" bIns="0" rtlCol="0" anchor="t"/>
          <a:lstStyle/>
          <a:p>
            <a:pPr marL="0" indent="0" algn="l">
              <a:lnSpc>
                <a:spcPts val="5000"/>
              </a:lnSpc>
              <a:buNone/>
            </a:pPr>
            <a:r>
              <a:rPr lang="en-US" sz="4000" dirty="0">
                <a:solidFill>
                  <a:srgbClr val="1B1B27"/>
                </a:solidFill>
                <a:latin typeface="Raleway" pitchFamily="34" charset="0"/>
                <a:ea typeface="Raleway" pitchFamily="34" charset="-122"/>
                <a:cs typeface="Raleway" pitchFamily="34" charset="-120"/>
              </a:rPr>
              <a:t>Modélisation et Algorithmes Testés</a:t>
            </a:r>
            <a:endParaRPr lang="en-US" sz="4000" dirty="0"/>
          </a:p>
        </p:txBody>
      </p:sp>
      <p:sp>
        <p:nvSpPr>
          <p:cNvPr id="4" name="Text 1"/>
          <p:cNvSpPr/>
          <p:nvPr/>
        </p:nvSpPr>
        <p:spPr>
          <a:xfrm>
            <a:off x="793790" y="2239328"/>
            <a:ext cx="7556421" cy="1306830"/>
          </a:xfrm>
          <a:prstGeom prst="rect">
            <a:avLst/>
          </a:prstGeom>
          <a:noFill/>
        </p:spPr>
        <p:txBody>
          <a:bodyPr wrap="square" lIns="0" tIns="0" rIns="0" bIns="0" rtlCol="0" anchor="t"/>
          <a:lstStyle/>
          <a:p>
            <a:pPr marL="0" indent="0" algn="l">
              <a:lnSpc>
                <a:spcPts val="2550"/>
              </a:lnSpc>
              <a:buNone/>
            </a:pPr>
            <a:r>
              <a:rPr lang="en-US" sz="1600" dirty="0">
                <a:solidFill>
                  <a:srgbClr val="3C3939"/>
                </a:solidFill>
                <a:latin typeface="Roboto" panose="02000000000000000000" pitchFamily="34" charset="0"/>
                <a:ea typeface="Roboto" panose="02000000000000000000" pitchFamily="34" charset="-122"/>
                <a:cs typeface="Roboto" panose="02000000000000000000" pitchFamily="34" charset="-120"/>
              </a:rPr>
              <a:t>Trois méthodes de machine learning ont été évaluées pour la classification : Régression Logistique pour sa simplicité et interprétabilité, Random Forest pour sa robustesse et gestion des données non linéaires, K-Nearest Neighbors (KNN) pour la simplicité non paramétrique.</a:t>
            </a:r>
            <a:endParaRPr lang="en-US" sz="1600" dirty="0"/>
          </a:p>
        </p:txBody>
      </p:sp>
      <p:sp>
        <p:nvSpPr>
          <p:cNvPr id="5" name="Text 2"/>
          <p:cNvSpPr/>
          <p:nvPr/>
        </p:nvSpPr>
        <p:spPr>
          <a:xfrm>
            <a:off x="793790" y="3775710"/>
            <a:ext cx="7556421" cy="653415"/>
          </a:xfrm>
          <a:prstGeom prst="rect">
            <a:avLst/>
          </a:prstGeom>
          <a:noFill/>
        </p:spPr>
        <p:txBody>
          <a:bodyPr wrap="square" lIns="0" tIns="0" rIns="0" bIns="0" rtlCol="0" anchor="t"/>
          <a:lstStyle/>
          <a:p>
            <a:pPr marL="0" indent="0" algn="l">
              <a:lnSpc>
                <a:spcPts val="2550"/>
              </a:lnSpc>
              <a:buNone/>
            </a:pPr>
            <a:r>
              <a:rPr lang="en-US" sz="1600" dirty="0">
                <a:solidFill>
                  <a:srgbClr val="3C3939"/>
                </a:solidFill>
                <a:latin typeface="Roboto" panose="02000000000000000000" pitchFamily="34" charset="0"/>
                <a:ea typeface="Roboto" panose="02000000000000000000" pitchFamily="34" charset="-122"/>
                <a:cs typeface="Roboto" panose="02000000000000000000" pitchFamily="34" charset="-120"/>
              </a:rPr>
              <a:t>Les performances sont mesurées via des métriques standards : accuracy, recall, precision et f1-score, essentielles pour un diagnostic complet.</a:t>
            </a:r>
            <a:endParaRPr lang="en-US" sz="1600" dirty="0"/>
          </a:p>
        </p:txBody>
      </p:sp>
      <p:sp>
        <p:nvSpPr>
          <p:cNvPr id="6" name="Shape 3"/>
          <p:cNvSpPr/>
          <p:nvPr/>
        </p:nvSpPr>
        <p:spPr>
          <a:xfrm>
            <a:off x="793790" y="4658678"/>
            <a:ext cx="3676174" cy="1518047"/>
          </a:xfrm>
          <a:prstGeom prst="roundRect">
            <a:avLst>
              <a:gd name="adj" fmla="val 5648"/>
            </a:avLst>
          </a:prstGeom>
          <a:solidFill>
            <a:srgbClr val="E1E1EA"/>
          </a:solidFill>
          <a:ln w="7620">
            <a:solidFill>
              <a:srgbClr val="C7C7D0"/>
            </a:solidFill>
            <a:prstDash val="solid"/>
          </a:ln>
        </p:spPr>
      </p:sp>
      <p:sp>
        <p:nvSpPr>
          <p:cNvPr id="7" name="Text 4"/>
          <p:cNvSpPr/>
          <p:nvPr/>
        </p:nvSpPr>
        <p:spPr>
          <a:xfrm>
            <a:off x="1005483" y="4870371"/>
            <a:ext cx="2605921" cy="318849"/>
          </a:xfrm>
          <a:prstGeom prst="rect">
            <a:avLst/>
          </a:prstGeom>
          <a:noFill/>
        </p:spPr>
        <p:txBody>
          <a:bodyPr wrap="none" lIns="0" tIns="0" rIns="0" bIns="0" rtlCol="0" anchor="t"/>
          <a:lstStyle/>
          <a:p>
            <a:pPr marL="0" indent="0" algn="l">
              <a:lnSpc>
                <a:spcPts val="2500"/>
              </a:lnSpc>
              <a:buNone/>
            </a:pPr>
            <a:r>
              <a:rPr lang="en-US" sz="2000" dirty="0">
                <a:solidFill>
                  <a:srgbClr val="3C3939"/>
                </a:solidFill>
                <a:latin typeface="Raleway" pitchFamily="34" charset="0"/>
                <a:ea typeface="Raleway" pitchFamily="34" charset="-122"/>
                <a:cs typeface="Raleway" pitchFamily="34" charset="-120"/>
              </a:rPr>
              <a:t>Régression Logistique</a:t>
            </a:r>
            <a:endParaRPr lang="en-US" sz="2000" dirty="0"/>
          </a:p>
        </p:txBody>
      </p:sp>
      <p:sp>
        <p:nvSpPr>
          <p:cNvPr id="8" name="Text 5"/>
          <p:cNvSpPr/>
          <p:nvPr/>
        </p:nvSpPr>
        <p:spPr>
          <a:xfrm>
            <a:off x="1005483" y="5311616"/>
            <a:ext cx="3252788" cy="326708"/>
          </a:xfrm>
          <a:prstGeom prst="rect">
            <a:avLst/>
          </a:prstGeom>
          <a:noFill/>
        </p:spPr>
        <p:txBody>
          <a:bodyPr wrap="none" lIns="0" tIns="0" rIns="0" bIns="0" rtlCol="0" anchor="t"/>
          <a:lstStyle/>
          <a:p>
            <a:pPr marL="0" indent="0" algn="l">
              <a:lnSpc>
                <a:spcPts val="2550"/>
              </a:lnSpc>
              <a:buNone/>
            </a:pPr>
            <a:r>
              <a:rPr lang="en-US" sz="1600" dirty="0">
                <a:solidFill>
                  <a:srgbClr val="3C3939"/>
                </a:solidFill>
                <a:latin typeface="Roboto" panose="02000000000000000000" pitchFamily="34" charset="0"/>
                <a:ea typeface="Roboto" panose="02000000000000000000" pitchFamily="34" charset="-122"/>
                <a:cs typeface="Roboto" panose="02000000000000000000" pitchFamily="34" charset="-120"/>
              </a:rPr>
              <a:t>Modèle simple et interprétable</a:t>
            </a:r>
            <a:endParaRPr lang="en-US" sz="1600" dirty="0"/>
          </a:p>
        </p:txBody>
      </p:sp>
      <p:sp>
        <p:nvSpPr>
          <p:cNvPr id="9" name="Shape 6"/>
          <p:cNvSpPr/>
          <p:nvPr/>
        </p:nvSpPr>
        <p:spPr>
          <a:xfrm>
            <a:off x="4674037" y="4658678"/>
            <a:ext cx="3676174" cy="1518047"/>
          </a:xfrm>
          <a:prstGeom prst="roundRect">
            <a:avLst>
              <a:gd name="adj" fmla="val 5648"/>
            </a:avLst>
          </a:prstGeom>
          <a:solidFill>
            <a:srgbClr val="E1E1EA"/>
          </a:solidFill>
          <a:ln w="7620">
            <a:solidFill>
              <a:srgbClr val="C7C7D0"/>
            </a:solidFill>
            <a:prstDash val="solid"/>
          </a:ln>
        </p:spPr>
      </p:sp>
      <p:sp>
        <p:nvSpPr>
          <p:cNvPr id="10" name="Text 7"/>
          <p:cNvSpPr/>
          <p:nvPr/>
        </p:nvSpPr>
        <p:spPr>
          <a:xfrm>
            <a:off x="4885730" y="4870371"/>
            <a:ext cx="2551748" cy="318849"/>
          </a:xfrm>
          <a:prstGeom prst="rect">
            <a:avLst/>
          </a:prstGeom>
          <a:noFill/>
        </p:spPr>
        <p:txBody>
          <a:bodyPr wrap="none" lIns="0" tIns="0" rIns="0" bIns="0" rtlCol="0" anchor="t"/>
          <a:lstStyle/>
          <a:p>
            <a:pPr marL="0" indent="0" algn="l">
              <a:lnSpc>
                <a:spcPts val="2500"/>
              </a:lnSpc>
              <a:buNone/>
            </a:pPr>
            <a:r>
              <a:rPr lang="en-US" sz="2000" dirty="0">
                <a:solidFill>
                  <a:srgbClr val="3C3939"/>
                </a:solidFill>
                <a:latin typeface="Raleway" pitchFamily="34" charset="0"/>
                <a:ea typeface="Raleway" pitchFamily="34" charset="-122"/>
                <a:cs typeface="Raleway" pitchFamily="34" charset="-120"/>
              </a:rPr>
              <a:t>Random Forest</a:t>
            </a:r>
            <a:endParaRPr lang="en-US" sz="2000" dirty="0"/>
          </a:p>
        </p:txBody>
      </p:sp>
      <p:sp>
        <p:nvSpPr>
          <p:cNvPr id="11" name="Text 8"/>
          <p:cNvSpPr/>
          <p:nvPr/>
        </p:nvSpPr>
        <p:spPr>
          <a:xfrm>
            <a:off x="4885730" y="5311616"/>
            <a:ext cx="3252788" cy="653415"/>
          </a:xfrm>
          <a:prstGeom prst="rect">
            <a:avLst/>
          </a:prstGeom>
          <a:noFill/>
        </p:spPr>
        <p:txBody>
          <a:bodyPr wrap="square" lIns="0" tIns="0" rIns="0" bIns="0" rtlCol="0" anchor="t"/>
          <a:lstStyle/>
          <a:p>
            <a:pPr marL="0" indent="0" algn="l">
              <a:lnSpc>
                <a:spcPts val="2550"/>
              </a:lnSpc>
              <a:buNone/>
            </a:pPr>
            <a:r>
              <a:rPr lang="en-US" sz="1600" dirty="0">
                <a:solidFill>
                  <a:srgbClr val="3C3939"/>
                </a:solidFill>
                <a:latin typeface="Roboto" panose="02000000000000000000" pitchFamily="34" charset="0"/>
                <a:ea typeface="Roboto" panose="02000000000000000000" pitchFamily="34" charset="-122"/>
                <a:cs typeface="Roboto" panose="02000000000000000000" pitchFamily="34" charset="-120"/>
              </a:rPr>
              <a:t>Robuste, adapté aux données complexes</a:t>
            </a:r>
            <a:endParaRPr lang="en-US" sz="1600" dirty="0"/>
          </a:p>
        </p:txBody>
      </p:sp>
      <p:sp>
        <p:nvSpPr>
          <p:cNvPr id="12" name="Shape 9"/>
          <p:cNvSpPr/>
          <p:nvPr/>
        </p:nvSpPr>
        <p:spPr>
          <a:xfrm>
            <a:off x="793790" y="6380798"/>
            <a:ext cx="7556421" cy="1191339"/>
          </a:xfrm>
          <a:prstGeom prst="roundRect">
            <a:avLst>
              <a:gd name="adj" fmla="val 7197"/>
            </a:avLst>
          </a:prstGeom>
          <a:solidFill>
            <a:srgbClr val="E1E1EA"/>
          </a:solidFill>
          <a:ln w="7620">
            <a:solidFill>
              <a:srgbClr val="C7C7D0"/>
            </a:solidFill>
            <a:prstDash val="solid"/>
          </a:ln>
        </p:spPr>
      </p:sp>
      <p:sp>
        <p:nvSpPr>
          <p:cNvPr id="13" name="Text 10"/>
          <p:cNvSpPr/>
          <p:nvPr/>
        </p:nvSpPr>
        <p:spPr>
          <a:xfrm>
            <a:off x="1005483" y="6592491"/>
            <a:ext cx="2551748" cy="318849"/>
          </a:xfrm>
          <a:prstGeom prst="rect">
            <a:avLst/>
          </a:prstGeom>
          <a:noFill/>
        </p:spPr>
        <p:txBody>
          <a:bodyPr wrap="none" lIns="0" tIns="0" rIns="0" bIns="0" rtlCol="0" anchor="t"/>
          <a:lstStyle/>
          <a:p>
            <a:pPr marL="0" indent="0" algn="l">
              <a:lnSpc>
                <a:spcPts val="2500"/>
              </a:lnSpc>
              <a:buNone/>
            </a:pPr>
            <a:r>
              <a:rPr lang="en-US" sz="2000" dirty="0">
                <a:solidFill>
                  <a:srgbClr val="3C3939"/>
                </a:solidFill>
                <a:latin typeface="Raleway" pitchFamily="34" charset="0"/>
                <a:ea typeface="Raleway" pitchFamily="34" charset="-122"/>
                <a:cs typeface="Raleway" pitchFamily="34" charset="-120"/>
              </a:rPr>
              <a:t>K-Nearest Neighbors</a:t>
            </a:r>
            <a:endParaRPr lang="en-US" sz="2000" dirty="0"/>
          </a:p>
        </p:txBody>
      </p:sp>
      <p:sp>
        <p:nvSpPr>
          <p:cNvPr id="14" name="Text 11"/>
          <p:cNvSpPr/>
          <p:nvPr/>
        </p:nvSpPr>
        <p:spPr>
          <a:xfrm>
            <a:off x="1005483" y="7033736"/>
            <a:ext cx="7133034" cy="326708"/>
          </a:xfrm>
          <a:prstGeom prst="rect">
            <a:avLst/>
          </a:prstGeom>
          <a:noFill/>
        </p:spPr>
        <p:txBody>
          <a:bodyPr wrap="none" lIns="0" tIns="0" rIns="0" bIns="0" rtlCol="0" anchor="t"/>
          <a:lstStyle/>
          <a:p>
            <a:pPr marL="0" indent="0" algn="l">
              <a:lnSpc>
                <a:spcPts val="2550"/>
              </a:lnSpc>
              <a:buNone/>
            </a:pPr>
            <a:r>
              <a:rPr lang="en-US" sz="1600" dirty="0">
                <a:solidFill>
                  <a:srgbClr val="3C3939"/>
                </a:solidFill>
                <a:latin typeface="Roboto" panose="02000000000000000000" pitchFamily="34" charset="0"/>
                <a:ea typeface="Roboto" panose="02000000000000000000" pitchFamily="34" charset="-122"/>
                <a:cs typeface="Roboto" panose="02000000000000000000" pitchFamily="34" charset="-120"/>
              </a:rPr>
              <a:t>Basé sur la proximité des observations</a:t>
            </a:r>
            <a:endParaRPr lang="en-US" sz="1600" dirty="0"/>
          </a:p>
        </p:txBody>
      </p:sp>
      <p:sp>
        <p:nvSpPr>
          <p:cNvPr id="15" name="Rectangle : coins arrondis 14"/>
          <p:cNvSpPr/>
          <p:nvPr/>
        </p:nvSpPr>
        <p:spPr>
          <a:xfrm>
            <a:off x="12848095" y="7780149"/>
            <a:ext cx="1782305" cy="449451"/>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fr-FR" dirty="0"/>
              <a:t>6</a:t>
            </a:r>
            <a:endParaRPr lang="fr-FR"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5486400" cy="8233291"/>
          </a:xfrm>
          <a:prstGeom prst="rect">
            <a:avLst/>
          </a:prstGeom>
        </p:spPr>
      </p:pic>
      <p:sp>
        <p:nvSpPr>
          <p:cNvPr id="3" name="Text 0"/>
          <p:cNvSpPr/>
          <p:nvPr/>
        </p:nvSpPr>
        <p:spPr>
          <a:xfrm>
            <a:off x="6272927" y="618053"/>
            <a:ext cx="7570946" cy="1404461"/>
          </a:xfrm>
          <a:prstGeom prst="rect">
            <a:avLst/>
          </a:prstGeom>
          <a:noFill/>
        </p:spPr>
        <p:txBody>
          <a:bodyPr wrap="square" lIns="0" tIns="0" rIns="0" bIns="0" rtlCol="0" anchor="t"/>
          <a:lstStyle/>
          <a:p>
            <a:pPr marL="0" indent="0" algn="l">
              <a:lnSpc>
                <a:spcPts val="5500"/>
              </a:lnSpc>
              <a:buNone/>
            </a:pPr>
            <a:r>
              <a:rPr lang="fr-FR" altLang="en-US" sz="4400" dirty="0">
                <a:solidFill>
                  <a:srgbClr val="1B1B27"/>
                </a:solidFill>
                <a:latin typeface="Raleway" pitchFamily="34" charset="0"/>
                <a:ea typeface="Raleway" pitchFamily="34" charset="-122"/>
                <a:cs typeface="Raleway" pitchFamily="34" charset="-120"/>
              </a:rPr>
              <a:t>5-</a:t>
            </a:r>
            <a:r>
              <a:rPr lang="en-US" sz="4400" dirty="0">
                <a:solidFill>
                  <a:srgbClr val="1B1B27"/>
                </a:solidFill>
                <a:latin typeface="Raleway" pitchFamily="34" charset="0"/>
                <a:ea typeface="Raleway" pitchFamily="34" charset="-122"/>
                <a:cs typeface="Raleway" pitchFamily="34" charset="-120"/>
              </a:rPr>
              <a:t>Comparaison des Performances des Modèles</a:t>
            </a:r>
            <a:endParaRPr lang="en-US" sz="4400" dirty="0"/>
          </a:p>
        </p:txBody>
      </p:sp>
      <p:sp>
        <p:nvSpPr>
          <p:cNvPr id="4" name="Text 1"/>
          <p:cNvSpPr/>
          <p:nvPr/>
        </p:nvSpPr>
        <p:spPr>
          <a:xfrm>
            <a:off x="6272927" y="2359581"/>
            <a:ext cx="7570946" cy="1078706"/>
          </a:xfrm>
          <a:prstGeom prst="rect">
            <a:avLst/>
          </a:prstGeom>
          <a:noFill/>
        </p:spPr>
        <p:txBody>
          <a:bodyPr wrap="square" lIns="0" tIns="0" rIns="0" bIns="0" rtlCol="0" anchor="t"/>
          <a:lstStyle/>
          <a:p>
            <a:pPr marL="0" indent="0" algn="l">
              <a:lnSpc>
                <a:spcPts val="2800"/>
              </a:lnSpc>
              <a:buNone/>
            </a:pPr>
            <a:r>
              <a:rPr lang="en-US" sz="1750" dirty="0">
                <a:solidFill>
                  <a:srgbClr val="3C3939"/>
                </a:solidFill>
                <a:latin typeface="Roboto" panose="02000000000000000000" pitchFamily="34" charset="0"/>
                <a:ea typeface="Roboto" panose="02000000000000000000" pitchFamily="34" charset="-122"/>
                <a:cs typeface="Roboto" panose="02000000000000000000" pitchFamily="34" charset="-120"/>
              </a:rPr>
              <a:t>La </a:t>
            </a:r>
            <a:r>
              <a:rPr lang="en-US" sz="1750" dirty="0" err="1">
                <a:solidFill>
                  <a:srgbClr val="3C3939"/>
                </a:solidFill>
                <a:latin typeface="Roboto" panose="02000000000000000000" pitchFamily="34" charset="0"/>
                <a:ea typeface="Roboto" panose="02000000000000000000" pitchFamily="34" charset="-122"/>
                <a:cs typeface="Roboto" panose="02000000000000000000" pitchFamily="34" charset="-120"/>
              </a:rPr>
              <a:t>Régression</a:t>
            </a:r>
            <a:r>
              <a:rPr lang="en-US" sz="1750" dirty="0">
                <a:solidFill>
                  <a:srgbClr val="3C3939"/>
                </a:solidFill>
                <a:latin typeface="Roboto" panose="02000000000000000000" pitchFamily="34" charset="0"/>
                <a:ea typeface="Roboto" panose="02000000000000000000" pitchFamily="34" charset="-122"/>
                <a:cs typeface="Roboto" panose="02000000000000000000" pitchFamily="34" charset="-120"/>
              </a:rPr>
              <a:t> </a:t>
            </a:r>
            <a:r>
              <a:rPr lang="en-US" sz="1750" dirty="0" err="1">
                <a:solidFill>
                  <a:srgbClr val="3C3939"/>
                </a:solidFill>
                <a:latin typeface="Roboto" panose="02000000000000000000" pitchFamily="34" charset="0"/>
                <a:ea typeface="Roboto" panose="02000000000000000000" pitchFamily="34" charset="-122"/>
                <a:cs typeface="Roboto" panose="02000000000000000000" pitchFamily="34" charset="-120"/>
              </a:rPr>
              <a:t>Logistique</a:t>
            </a:r>
            <a:r>
              <a:rPr lang="en-US" sz="1750" dirty="0">
                <a:solidFill>
                  <a:srgbClr val="3C3939"/>
                </a:solidFill>
                <a:latin typeface="Roboto" panose="02000000000000000000" pitchFamily="34" charset="0"/>
                <a:ea typeface="Roboto" panose="02000000000000000000" pitchFamily="34" charset="-122"/>
                <a:cs typeface="Roboto" panose="02000000000000000000" pitchFamily="34" charset="-120"/>
              </a:rPr>
              <a:t> </a:t>
            </a:r>
            <a:r>
              <a:rPr lang="en-US" sz="1750" dirty="0" err="1">
                <a:solidFill>
                  <a:srgbClr val="3C3939"/>
                </a:solidFill>
                <a:latin typeface="Roboto" panose="02000000000000000000" pitchFamily="34" charset="0"/>
                <a:ea typeface="Roboto" panose="02000000000000000000" pitchFamily="34" charset="-122"/>
                <a:cs typeface="Roboto" panose="02000000000000000000" pitchFamily="34" charset="-120"/>
              </a:rPr>
              <a:t>s'impose</a:t>
            </a:r>
            <a:r>
              <a:rPr lang="en-US" sz="1750" dirty="0">
                <a:solidFill>
                  <a:srgbClr val="3C3939"/>
                </a:solidFill>
                <a:latin typeface="Roboto" panose="02000000000000000000" pitchFamily="34" charset="0"/>
                <a:ea typeface="Roboto" panose="02000000000000000000" pitchFamily="34" charset="-122"/>
                <a:cs typeface="Roboto" panose="02000000000000000000" pitchFamily="34" charset="-120"/>
              </a:rPr>
              <a:t> avec </a:t>
            </a:r>
            <a:r>
              <a:rPr lang="en-US" sz="1750" dirty="0" err="1">
                <a:solidFill>
                  <a:srgbClr val="3C3939"/>
                </a:solidFill>
                <a:latin typeface="Roboto" panose="02000000000000000000" pitchFamily="34" charset="0"/>
                <a:ea typeface="Roboto" panose="02000000000000000000" pitchFamily="34" charset="-122"/>
                <a:cs typeface="Roboto" panose="02000000000000000000" pitchFamily="34" charset="-120"/>
              </a:rPr>
              <a:t>une</a:t>
            </a:r>
            <a:r>
              <a:rPr lang="en-US" sz="1750" dirty="0">
                <a:solidFill>
                  <a:srgbClr val="3C3939"/>
                </a:solidFill>
                <a:latin typeface="Roboto" panose="02000000000000000000" pitchFamily="34" charset="0"/>
                <a:ea typeface="Roboto" panose="02000000000000000000" pitchFamily="34" charset="-122"/>
                <a:cs typeface="Roboto" panose="02000000000000000000" pitchFamily="34" charset="-120"/>
              </a:rPr>
              <a:t> accuracy de 85%, </a:t>
            </a:r>
            <a:r>
              <a:rPr lang="en-US" sz="1750" dirty="0" err="1">
                <a:solidFill>
                  <a:srgbClr val="3C3939"/>
                </a:solidFill>
                <a:latin typeface="Roboto" panose="02000000000000000000" pitchFamily="34" charset="0"/>
                <a:ea typeface="Roboto" panose="02000000000000000000" pitchFamily="34" charset="-122"/>
                <a:cs typeface="Roboto" panose="02000000000000000000" pitchFamily="34" charset="-120"/>
              </a:rPr>
              <a:t>surpassant</a:t>
            </a:r>
            <a:r>
              <a:rPr lang="en-US" sz="1750" dirty="0">
                <a:solidFill>
                  <a:srgbClr val="3C3939"/>
                </a:solidFill>
                <a:latin typeface="Roboto" panose="02000000000000000000" pitchFamily="34" charset="0"/>
                <a:ea typeface="Roboto" panose="02000000000000000000" pitchFamily="34" charset="-122"/>
                <a:cs typeface="Roboto" panose="02000000000000000000" pitchFamily="34" charset="-120"/>
              </a:rPr>
              <a:t> la Decision Tree Classifier (84%) et KNN (69%). Ce </a:t>
            </a:r>
            <a:r>
              <a:rPr lang="en-US" sz="1750" dirty="0" err="1">
                <a:solidFill>
                  <a:srgbClr val="3C3939"/>
                </a:solidFill>
                <a:latin typeface="Roboto" panose="02000000000000000000" pitchFamily="34" charset="0"/>
                <a:ea typeface="Roboto" panose="02000000000000000000" pitchFamily="34" charset="-122"/>
                <a:cs typeface="Roboto" panose="02000000000000000000" pitchFamily="34" charset="-120"/>
              </a:rPr>
              <a:t>résultat</a:t>
            </a:r>
            <a:r>
              <a:rPr lang="en-US" sz="1750" dirty="0">
                <a:solidFill>
                  <a:srgbClr val="3C3939"/>
                </a:solidFill>
                <a:latin typeface="Roboto" panose="02000000000000000000" pitchFamily="34" charset="0"/>
                <a:ea typeface="Roboto" panose="02000000000000000000" pitchFamily="34" charset="-122"/>
                <a:cs typeface="Roboto" panose="02000000000000000000" pitchFamily="34" charset="-120"/>
              </a:rPr>
              <a:t> </a:t>
            </a:r>
            <a:r>
              <a:rPr lang="en-US" sz="1750" dirty="0" err="1">
                <a:solidFill>
                  <a:srgbClr val="3C3939"/>
                </a:solidFill>
                <a:latin typeface="Roboto" panose="02000000000000000000" pitchFamily="34" charset="0"/>
                <a:ea typeface="Roboto" panose="02000000000000000000" pitchFamily="34" charset="-122"/>
                <a:cs typeface="Roboto" panose="02000000000000000000" pitchFamily="34" charset="-120"/>
              </a:rPr>
              <a:t>conforte</a:t>
            </a:r>
            <a:r>
              <a:rPr lang="en-US" sz="1750" dirty="0">
                <a:solidFill>
                  <a:srgbClr val="3C3939"/>
                </a:solidFill>
                <a:latin typeface="Roboto" panose="02000000000000000000" pitchFamily="34" charset="0"/>
                <a:ea typeface="Roboto" panose="02000000000000000000" pitchFamily="34" charset="-122"/>
                <a:cs typeface="Roboto" panose="02000000000000000000" pitchFamily="34" charset="-120"/>
              </a:rPr>
              <a:t> son choix </a:t>
            </a:r>
            <a:r>
              <a:rPr lang="en-US" sz="1750" dirty="0" err="1">
                <a:solidFill>
                  <a:srgbClr val="3C3939"/>
                </a:solidFill>
                <a:latin typeface="Roboto" panose="02000000000000000000" pitchFamily="34" charset="0"/>
                <a:ea typeface="Roboto" panose="02000000000000000000" pitchFamily="34" charset="-122"/>
                <a:cs typeface="Roboto" panose="02000000000000000000" pitchFamily="34" charset="-120"/>
              </a:rPr>
              <a:t>en</a:t>
            </a:r>
            <a:r>
              <a:rPr lang="en-US" sz="1750" dirty="0">
                <a:solidFill>
                  <a:srgbClr val="3C3939"/>
                </a:solidFill>
                <a:latin typeface="Roboto" panose="02000000000000000000" pitchFamily="34" charset="0"/>
                <a:ea typeface="Roboto" panose="02000000000000000000" pitchFamily="34" charset="-122"/>
                <a:cs typeface="Roboto" panose="02000000000000000000" pitchFamily="34" charset="-120"/>
              </a:rPr>
              <a:t> raison de </a:t>
            </a:r>
            <a:r>
              <a:rPr lang="en-US" sz="1750" dirty="0" err="1">
                <a:solidFill>
                  <a:srgbClr val="3C3939"/>
                </a:solidFill>
                <a:latin typeface="Roboto" panose="02000000000000000000" pitchFamily="34" charset="0"/>
                <a:ea typeface="Roboto" panose="02000000000000000000" pitchFamily="34" charset="-122"/>
                <a:cs typeface="Roboto" panose="02000000000000000000" pitchFamily="34" charset="-120"/>
              </a:rPr>
              <a:t>sa</a:t>
            </a:r>
            <a:r>
              <a:rPr lang="en-US" sz="1750" dirty="0">
                <a:solidFill>
                  <a:srgbClr val="3C3939"/>
                </a:solidFill>
                <a:latin typeface="Roboto" panose="02000000000000000000" pitchFamily="34" charset="0"/>
                <a:ea typeface="Roboto" panose="02000000000000000000" pitchFamily="34" charset="-122"/>
                <a:cs typeface="Roboto" panose="02000000000000000000" pitchFamily="34" charset="-120"/>
              </a:rPr>
              <a:t> </a:t>
            </a:r>
            <a:r>
              <a:rPr lang="en-US" sz="1750" dirty="0" err="1">
                <a:solidFill>
                  <a:srgbClr val="3C3939"/>
                </a:solidFill>
                <a:latin typeface="Roboto" panose="02000000000000000000" pitchFamily="34" charset="0"/>
                <a:ea typeface="Roboto" panose="02000000000000000000" pitchFamily="34" charset="-122"/>
                <a:cs typeface="Roboto" panose="02000000000000000000" pitchFamily="34" charset="-120"/>
              </a:rPr>
              <a:t>capacité</a:t>
            </a:r>
            <a:r>
              <a:rPr lang="en-US" sz="1750" dirty="0">
                <a:solidFill>
                  <a:srgbClr val="3C3939"/>
                </a:solidFill>
                <a:latin typeface="Roboto" panose="02000000000000000000" pitchFamily="34" charset="0"/>
                <a:ea typeface="Roboto" panose="02000000000000000000" pitchFamily="34" charset="-122"/>
                <a:cs typeface="Roboto" panose="02000000000000000000" pitchFamily="34" charset="-120"/>
              </a:rPr>
              <a:t> à capturer des relations non </a:t>
            </a:r>
            <a:r>
              <a:rPr lang="en-US" sz="1750" dirty="0" err="1">
                <a:solidFill>
                  <a:srgbClr val="3C3939"/>
                </a:solidFill>
                <a:latin typeface="Roboto" panose="02000000000000000000" pitchFamily="34" charset="0"/>
                <a:ea typeface="Roboto" panose="02000000000000000000" pitchFamily="34" charset="-122"/>
                <a:cs typeface="Roboto" panose="02000000000000000000" pitchFamily="34" charset="-120"/>
              </a:rPr>
              <a:t>linéaires</a:t>
            </a:r>
            <a:r>
              <a:rPr lang="en-US" sz="1750" dirty="0">
                <a:solidFill>
                  <a:srgbClr val="3C3939"/>
                </a:solidFill>
                <a:latin typeface="Roboto" panose="02000000000000000000" pitchFamily="34" charset="0"/>
                <a:ea typeface="Roboto" panose="02000000000000000000" pitchFamily="34" charset="-122"/>
                <a:cs typeface="Roboto" panose="02000000000000000000" pitchFamily="34" charset="-120"/>
              </a:rPr>
              <a:t> complexes.</a:t>
            </a:r>
            <a:endParaRPr lang="en-US" sz="1750" dirty="0"/>
          </a:p>
        </p:txBody>
      </p:sp>
      <p:sp>
        <p:nvSpPr>
          <p:cNvPr id="5" name="Text 2"/>
          <p:cNvSpPr/>
          <p:nvPr/>
        </p:nvSpPr>
        <p:spPr>
          <a:xfrm>
            <a:off x="6272927" y="3691057"/>
            <a:ext cx="7570946" cy="1078706"/>
          </a:xfrm>
          <a:prstGeom prst="rect">
            <a:avLst/>
          </a:prstGeom>
          <a:noFill/>
        </p:spPr>
        <p:txBody>
          <a:bodyPr wrap="square" lIns="0" tIns="0" rIns="0" bIns="0" rtlCol="0" anchor="t"/>
          <a:lstStyle/>
          <a:p>
            <a:pPr marL="0" indent="0" algn="l">
              <a:lnSpc>
                <a:spcPts val="2800"/>
              </a:lnSpc>
              <a:buNone/>
            </a:pPr>
            <a:r>
              <a:rPr lang="en-US" sz="1750" dirty="0">
                <a:solidFill>
                  <a:srgbClr val="3C3939"/>
                </a:solidFill>
                <a:latin typeface="Roboto" panose="02000000000000000000" pitchFamily="34" charset="0"/>
                <a:ea typeface="Roboto" panose="02000000000000000000" pitchFamily="34" charset="-122"/>
                <a:cs typeface="Roboto" panose="02000000000000000000" pitchFamily="34" charset="-120"/>
              </a:rPr>
              <a:t>Cette variation d’efficacité souligne l’importance d’un ajustement méthodique pour garantir des prédictions fiables dans le cadre du risque de crédit.</a:t>
            </a:r>
            <a:endParaRPr lang="en-US" sz="1750" dirty="0"/>
          </a:p>
        </p:txBody>
      </p:sp>
      <p:sp>
        <p:nvSpPr>
          <p:cNvPr id="6" name="Shape 3"/>
          <p:cNvSpPr/>
          <p:nvPr/>
        </p:nvSpPr>
        <p:spPr>
          <a:xfrm>
            <a:off x="6272927" y="5022533"/>
            <a:ext cx="7570946" cy="2592705"/>
          </a:xfrm>
          <a:prstGeom prst="roundRect">
            <a:avLst>
              <a:gd name="adj" fmla="val 3641"/>
            </a:avLst>
          </a:prstGeom>
          <a:noFill/>
          <a:ln w="7620">
            <a:solidFill>
              <a:srgbClr val="000000">
                <a:alpha val="8000"/>
              </a:srgbClr>
            </a:solidFill>
            <a:prstDash val="solid"/>
          </a:ln>
        </p:spPr>
      </p:sp>
      <p:sp>
        <p:nvSpPr>
          <p:cNvPr id="7" name="Shape 4"/>
          <p:cNvSpPr/>
          <p:nvPr/>
        </p:nvSpPr>
        <p:spPr>
          <a:xfrm>
            <a:off x="6280547" y="5030153"/>
            <a:ext cx="7555706" cy="644366"/>
          </a:xfrm>
          <a:prstGeom prst="rect">
            <a:avLst/>
          </a:prstGeom>
          <a:solidFill>
            <a:srgbClr val="FFFFFF">
              <a:alpha val="4000"/>
            </a:srgbClr>
          </a:solidFill>
        </p:spPr>
      </p:sp>
      <p:sp>
        <p:nvSpPr>
          <p:cNvPr id="8" name="Text 5"/>
          <p:cNvSpPr/>
          <p:nvPr/>
        </p:nvSpPr>
        <p:spPr>
          <a:xfrm>
            <a:off x="6505218" y="5172551"/>
            <a:ext cx="3324701" cy="359569"/>
          </a:xfrm>
          <a:prstGeom prst="rect">
            <a:avLst/>
          </a:prstGeom>
          <a:noFill/>
        </p:spPr>
        <p:txBody>
          <a:bodyPr wrap="none" lIns="0" tIns="0" rIns="0" bIns="0" rtlCol="0" anchor="t"/>
          <a:lstStyle/>
          <a:p>
            <a:pPr marL="0" indent="0" algn="l">
              <a:lnSpc>
                <a:spcPts val="2800"/>
              </a:lnSpc>
              <a:buNone/>
            </a:pPr>
            <a:r>
              <a:rPr lang="en-US" sz="1750" dirty="0">
                <a:solidFill>
                  <a:srgbClr val="3C3939"/>
                </a:solidFill>
                <a:latin typeface="Roboto" panose="02000000000000000000" pitchFamily="34" charset="0"/>
                <a:ea typeface="Roboto" panose="02000000000000000000" pitchFamily="34" charset="-122"/>
                <a:cs typeface="Roboto" panose="02000000000000000000" pitchFamily="34" charset="-120"/>
              </a:rPr>
              <a:t>Modèle</a:t>
            </a:r>
            <a:endParaRPr lang="en-US" sz="1750" dirty="0"/>
          </a:p>
        </p:txBody>
      </p:sp>
      <p:sp>
        <p:nvSpPr>
          <p:cNvPr id="9" name="Text 6"/>
          <p:cNvSpPr/>
          <p:nvPr/>
        </p:nvSpPr>
        <p:spPr>
          <a:xfrm>
            <a:off x="10286881" y="5172551"/>
            <a:ext cx="3324701" cy="359569"/>
          </a:xfrm>
          <a:prstGeom prst="rect">
            <a:avLst/>
          </a:prstGeom>
          <a:noFill/>
        </p:spPr>
        <p:txBody>
          <a:bodyPr wrap="none" lIns="0" tIns="0" rIns="0" bIns="0" rtlCol="0" anchor="t"/>
          <a:lstStyle/>
          <a:p>
            <a:pPr marL="0" indent="0" algn="l">
              <a:lnSpc>
                <a:spcPts val="2800"/>
              </a:lnSpc>
              <a:buNone/>
            </a:pPr>
            <a:r>
              <a:rPr lang="en-US" sz="1750" dirty="0">
                <a:solidFill>
                  <a:srgbClr val="3C3939"/>
                </a:solidFill>
                <a:latin typeface="Roboto" panose="02000000000000000000" pitchFamily="34" charset="0"/>
                <a:ea typeface="Roboto" panose="02000000000000000000" pitchFamily="34" charset="-122"/>
                <a:cs typeface="Roboto" panose="02000000000000000000" pitchFamily="34" charset="-120"/>
              </a:rPr>
              <a:t>Accuracy</a:t>
            </a:r>
            <a:endParaRPr lang="en-US" sz="1750" dirty="0"/>
          </a:p>
        </p:txBody>
      </p:sp>
      <p:sp>
        <p:nvSpPr>
          <p:cNvPr id="10" name="Shape 7"/>
          <p:cNvSpPr/>
          <p:nvPr/>
        </p:nvSpPr>
        <p:spPr>
          <a:xfrm>
            <a:off x="6280547" y="5674519"/>
            <a:ext cx="7555706" cy="644366"/>
          </a:xfrm>
          <a:prstGeom prst="rect">
            <a:avLst/>
          </a:prstGeom>
          <a:solidFill>
            <a:srgbClr val="000000">
              <a:alpha val="4000"/>
            </a:srgbClr>
          </a:solidFill>
        </p:spPr>
      </p:sp>
      <p:sp>
        <p:nvSpPr>
          <p:cNvPr id="11" name="Text 8"/>
          <p:cNvSpPr/>
          <p:nvPr/>
        </p:nvSpPr>
        <p:spPr>
          <a:xfrm>
            <a:off x="6505218" y="5816918"/>
            <a:ext cx="3324701" cy="359569"/>
          </a:xfrm>
          <a:prstGeom prst="rect">
            <a:avLst/>
          </a:prstGeom>
          <a:noFill/>
        </p:spPr>
        <p:txBody>
          <a:bodyPr wrap="none" lIns="0" tIns="0" rIns="0" bIns="0" rtlCol="0" anchor="t"/>
          <a:lstStyle/>
          <a:p>
            <a:pPr marL="0" indent="0" algn="l">
              <a:lnSpc>
                <a:spcPts val="2800"/>
              </a:lnSpc>
              <a:buNone/>
            </a:pPr>
            <a:r>
              <a:rPr lang="en-US" sz="1750" dirty="0">
                <a:solidFill>
                  <a:srgbClr val="3C3939"/>
                </a:solidFill>
                <a:latin typeface="Roboto" panose="02000000000000000000" pitchFamily="34" charset="0"/>
                <a:ea typeface="Roboto" panose="02000000000000000000" pitchFamily="34" charset="-122"/>
                <a:cs typeface="Roboto" panose="02000000000000000000" pitchFamily="34" charset="-120"/>
              </a:rPr>
              <a:t>Régression Logistique</a:t>
            </a:r>
            <a:endParaRPr lang="en-US" sz="1750" dirty="0"/>
          </a:p>
        </p:txBody>
      </p:sp>
      <p:sp>
        <p:nvSpPr>
          <p:cNvPr id="12" name="Text 9"/>
          <p:cNvSpPr/>
          <p:nvPr/>
        </p:nvSpPr>
        <p:spPr>
          <a:xfrm>
            <a:off x="10286881" y="5816918"/>
            <a:ext cx="3324701" cy="359569"/>
          </a:xfrm>
          <a:prstGeom prst="rect">
            <a:avLst/>
          </a:prstGeom>
          <a:noFill/>
        </p:spPr>
        <p:txBody>
          <a:bodyPr wrap="none" lIns="0" tIns="0" rIns="0" bIns="0" rtlCol="0" anchor="t"/>
          <a:lstStyle/>
          <a:p>
            <a:pPr marL="0" indent="0" algn="l">
              <a:lnSpc>
                <a:spcPts val="2800"/>
              </a:lnSpc>
              <a:buNone/>
            </a:pPr>
            <a:r>
              <a:rPr lang="en-US" sz="1750" dirty="0">
                <a:solidFill>
                  <a:srgbClr val="3C3939"/>
                </a:solidFill>
                <a:latin typeface="Roboto" panose="02000000000000000000" pitchFamily="34" charset="0"/>
                <a:ea typeface="Roboto" panose="02000000000000000000" pitchFamily="34" charset="-122"/>
                <a:cs typeface="Roboto" panose="02000000000000000000" pitchFamily="34" charset="-120"/>
              </a:rPr>
              <a:t>85%</a:t>
            </a:r>
            <a:endParaRPr lang="en-US" sz="1750" dirty="0"/>
          </a:p>
        </p:txBody>
      </p:sp>
      <p:sp>
        <p:nvSpPr>
          <p:cNvPr id="13" name="Shape 10"/>
          <p:cNvSpPr/>
          <p:nvPr/>
        </p:nvSpPr>
        <p:spPr>
          <a:xfrm>
            <a:off x="6280547" y="6318885"/>
            <a:ext cx="7555706" cy="644366"/>
          </a:xfrm>
          <a:prstGeom prst="rect">
            <a:avLst/>
          </a:prstGeom>
          <a:solidFill>
            <a:srgbClr val="FFFFFF">
              <a:alpha val="4000"/>
            </a:srgbClr>
          </a:solidFill>
        </p:spPr>
      </p:sp>
      <p:sp>
        <p:nvSpPr>
          <p:cNvPr id="14" name="Text 11"/>
          <p:cNvSpPr/>
          <p:nvPr/>
        </p:nvSpPr>
        <p:spPr>
          <a:xfrm>
            <a:off x="6505218" y="6461284"/>
            <a:ext cx="3324701" cy="359569"/>
          </a:xfrm>
          <a:prstGeom prst="rect">
            <a:avLst/>
          </a:prstGeom>
          <a:noFill/>
        </p:spPr>
        <p:txBody>
          <a:bodyPr wrap="none" lIns="0" tIns="0" rIns="0" bIns="0" rtlCol="0" anchor="t"/>
          <a:lstStyle/>
          <a:p>
            <a:pPr marL="0" indent="0" algn="l">
              <a:lnSpc>
                <a:spcPts val="2800"/>
              </a:lnSpc>
              <a:buNone/>
            </a:pPr>
            <a:r>
              <a:rPr lang="en-US" sz="1750" dirty="0">
                <a:solidFill>
                  <a:srgbClr val="3C3939"/>
                </a:solidFill>
                <a:latin typeface="Roboto" panose="02000000000000000000" pitchFamily="34" charset="0"/>
                <a:ea typeface="Roboto" panose="02000000000000000000" pitchFamily="34" charset="-122"/>
                <a:cs typeface="Roboto" panose="02000000000000000000" pitchFamily="34" charset="-120"/>
              </a:rPr>
              <a:t>Decision Tree Classifier</a:t>
            </a:r>
            <a:endParaRPr lang="en-US" sz="1750" dirty="0"/>
          </a:p>
        </p:txBody>
      </p:sp>
      <p:sp>
        <p:nvSpPr>
          <p:cNvPr id="15" name="Text 12"/>
          <p:cNvSpPr/>
          <p:nvPr/>
        </p:nvSpPr>
        <p:spPr>
          <a:xfrm>
            <a:off x="10286881" y="6461284"/>
            <a:ext cx="3324701" cy="359569"/>
          </a:xfrm>
          <a:prstGeom prst="rect">
            <a:avLst/>
          </a:prstGeom>
          <a:noFill/>
        </p:spPr>
        <p:txBody>
          <a:bodyPr wrap="none" lIns="0" tIns="0" rIns="0" bIns="0" rtlCol="0" anchor="t"/>
          <a:lstStyle/>
          <a:p>
            <a:pPr marL="0" indent="0" algn="l">
              <a:lnSpc>
                <a:spcPts val="2800"/>
              </a:lnSpc>
              <a:buNone/>
            </a:pPr>
            <a:r>
              <a:rPr lang="en-US" sz="1750" dirty="0">
                <a:solidFill>
                  <a:srgbClr val="3C3939"/>
                </a:solidFill>
                <a:latin typeface="Roboto" panose="02000000000000000000" pitchFamily="34" charset="0"/>
                <a:ea typeface="Roboto" panose="02000000000000000000" pitchFamily="34" charset="-122"/>
                <a:cs typeface="Roboto" panose="02000000000000000000" pitchFamily="34" charset="-120"/>
              </a:rPr>
              <a:t>84%</a:t>
            </a:r>
            <a:endParaRPr lang="en-US" sz="1750" dirty="0"/>
          </a:p>
        </p:txBody>
      </p:sp>
      <p:sp>
        <p:nvSpPr>
          <p:cNvPr id="16" name="Shape 13"/>
          <p:cNvSpPr/>
          <p:nvPr/>
        </p:nvSpPr>
        <p:spPr>
          <a:xfrm>
            <a:off x="6280547" y="6963251"/>
            <a:ext cx="7555706" cy="644366"/>
          </a:xfrm>
          <a:prstGeom prst="rect">
            <a:avLst/>
          </a:prstGeom>
          <a:solidFill>
            <a:srgbClr val="000000">
              <a:alpha val="4000"/>
            </a:srgbClr>
          </a:solidFill>
        </p:spPr>
      </p:sp>
      <p:sp>
        <p:nvSpPr>
          <p:cNvPr id="17" name="Text 14"/>
          <p:cNvSpPr/>
          <p:nvPr/>
        </p:nvSpPr>
        <p:spPr>
          <a:xfrm>
            <a:off x="6505218" y="7105650"/>
            <a:ext cx="3324701" cy="359569"/>
          </a:xfrm>
          <a:prstGeom prst="rect">
            <a:avLst/>
          </a:prstGeom>
          <a:noFill/>
        </p:spPr>
        <p:txBody>
          <a:bodyPr wrap="none" lIns="0" tIns="0" rIns="0" bIns="0" rtlCol="0" anchor="t"/>
          <a:lstStyle/>
          <a:p>
            <a:pPr marL="0" indent="0" algn="l">
              <a:lnSpc>
                <a:spcPts val="2800"/>
              </a:lnSpc>
              <a:buNone/>
            </a:pPr>
            <a:r>
              <a:rPr lang="en-US" sz="1750" dirty="0">
                <a:solidFill>
                  <a:srgbClr val="3C3939"/>
                </a:solidFill>
                <a:latin typeface="Roboto" panose="02000000000000000000" pitchFamily="34" charset="0"/>
                <a:ea typeface="Roboto" panose="02000000000000000000" pitchFamily="34" charset="-122"/>
                <a:cs typeface="Roboto" panose="02000000000000000000" pitchFamily="34" charset="-120"/>
              </a:rPr>
              <a:t>K-Nearest Neighbors</a:t>
            </a:r>
            <a:endParaRPr lang="en-US" sz="1750" dirty="0"/>
          </a:p>
        </p:txBody>
      </p:sp>
      <p:sp>
        <p:nvSpPr>
          <p:cNvPr id="18" name="Text 15"/>
          <p:cNvSpPr/>
          <p:nvPr/>
        </p:nvSpPr>
        <p:spPr>
          <a:xfrm>
            <a:off x="10286881" y="7105650"/>
            <a:ext cx="3324701" cy="359569"/>
          </a:xfrm>
          <a:prstGeom prst="rect">
            <a:avLst/>
          </a:prstGeom>
          <a:noFill/>
        </p:spPr>
        <p:txBody>
          <a:bodyPr wrap="none" lIns="0" tIns="0" rIns="0" bIns="0" rtlCol="0" anchor="t"/>
          <a:lstStyle/>
          <a:p>
            <a:pPr marL="0" indent="0" algn="l">
              <a:lnSpc>
                <a:spcPts val="2800"/>
              </a:lnSpc>
              <a:buNone/>
            </a:pPr>
            <a:r>
              <a:rPr lang="en-US" sz="1750" dirty="0">
                <a:solidFill>
                  <a:srgbClr val="3C3939"/>
                </a:solidFill>
                <a:latin typeface="Roboto" panose="02000000000000000000" pitchFamily="34" charset="0"/>
                <a:ea typeface="Roboto" panose="02000000000000000000" pitchFamily="34" charset="-122"/>
                <a:cs typeface="Roboto" panose="02000000000000000000" pitchFamily="34" charset="-120"/>
              </a:rPr>
              <a:t>69%</a:t>
            </a:r>
            <a:endParaRPr lang="en-US" sz="1750" dirty="0"/>
          </a:p>
        </p:txBody>
      </p:sp>
      <p:sp>
        <p:nvSpPr>
          <p:cNvPr id="19" name="Rectangle : coins arrondis 18"/>
          <p:cNvSpPr/>
          <p:nvPr/>
        </p:nvSpPr>
        <p:spPr>
          <a:xfrm>
            <a:off x="12848095" y="7780149"/>
            <a:ext cx="1782305" cy="449451"/>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fr-FR" dirty="0"/>
              <a:t>7</a:t>
            </a:r>
            <a:endParaRPr lang="fr-FR"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734020"/>
            <a:ext cx="7556421" cy="1417558"/>
          </a:xfrm>
          <a:prstGeom prst="rect">
            <a:avLst/>
          </a:prstGeom>
          <a:noFill/>
        </p:spPr>
        <p:txBody>
          <a:bodyPr wrap="square" lIns="0" tIns="0" rIns="0" bIns="0" rtlCol="0" anchor="t"/>
          <a:lstStyle/>
          <a:p>
            <a:pPr marL="0" indent="0" algn="l">
              <a:lnSpc>
                <a:spcPts val="5550"/>
              </a:lnSpc>
              <a:buNone/>
            </a:pPr>
            <a:r>
              <a:rPr lang="fr-FR" altLang="en-US" sz="4450" dirty="0">
                <a:solidFill>
                  <a:srgbClr val="1B1B27"/>
                </a:solidFill>
                <a:latin typeface="Raleway" pitchFamily="34" charset="0"/>
                <a:ea typeface="Raleway" pitchFamily="34" charset="-122"/>
                <a:cs typeface="Raleway" pitchFamily="34" charset="-120"/>
              </a:rPr>
              <a:t>6-</a:t>
            </a:r>
            <a:r>
              <a:rPr lang="en-US" sz="4450" dirty="0">
                <a:solidFill>
                  <a:srgbClr val="1B1B27"/>
                </a:solidFill>
                <a:latin typeface="Raleway" pitchFamily="34" charset="0"/>
                <a:ea typeface="Raleway" pitchFamily="34" charset="-122"/>
                <a:cs typeface="Raleway" pitchFamily="34" charset="-120"/>
              </a:rPr>
              <a:t>Déploiement du Modèle en Production</a:t>
            </a:r>
            <a:endParaRPr lang="en-US" sz="4450" dirty="0"/>
          </a:p>
        </p:txBody>
      </p:sp>
      <p:sp>
        <p:nvSpPr>
          <p:cNvPr id="4" name="Text 1"/>
          <p:cNvSpPr/>
          <p:nvPr/>
        </p:nvSpPr>
        <p:spPr>
          <a:xfrm>
            <a:off x="793790" y="2491740"/>
            <a:ext cx="7556421" cy="725805"/>
          </a:xfrm>
          <a:prstGeom prst="rect">
            <a:avLst/>
          </a:prstGeom>
          <a:noFill/>
        </p:spPr>
        <p:txBody>
          <a:bodyPr wrap="square" lIns="0" tIns="0" rIns="0" bIns="0" rtlCol="0" anchor="t"/>
          <a:lstStyle/>
          <a:p>
            <a:pPr marL="0" indent="0" algn="l">
              <a:lnSpc>
                <a:spcPts val="2850"/>
              </a:lnSpc>
              <a:buNone/>
            </a:pPr>
            <a:r>
              <a:rPr lang="en-US" sz="1750" dirty="0">
                <a:solidFill>
                  <a:srgbClr val="3C3939"/>
                </a:solidFill>
                <a:latin typeface="Roboto" panose="02000000000000000000" pitchFamily="34" charset="0"/>
                <a:ea typeface="Roboto" panose="02000000000000000000" pitchFamily="34" charset="-122"/>
                <a:cs typeface="Roboto" panose="02000000000000000000" pitchFamily="34" charset="-120"/>
              </a:rPr>
              <a:t>Le modèle retenu est sauvegardé à l'aide de pickle ou joblib, permettant une sérialisation efficace pour un usage direct.</a:t>
            </a:r>
            <a:endParaRPr lang="en-US" sz="1750" dirty="0"/>
          </a:p>
        </p:txBody>
      </p:sp>
      <p:sp>
        <p:nvSpPr>
          <p:cNvPr id="5" name="Text 2"/>
          <p:cNvSpPr/>
          <p:nvPr/>
        </p:nvSpPr>
        <p:spPr>
          <a:xfrm>
            <a:off x="793790" y="3472696"/>
            <a:ext cx="7556421" cy="1088708"/>
          </a:xfrm>
          <a:prstGeom prst="rect">
            <a:avLst/>
          </a:prstGeom>
          <a:noFill/>
        </p:spPr>
        <p:txBody>
          <a:bodyPr wrap="square" lIns="0" tIns="0" rIns="0" bIns="0" rtlCol="0" anchor="t"/>
          <a:lstStyle/>
          <a:p>
            <a:pPr marL="0" indent="0" algn="l">
              <a:lnSpc>
                <a:spcPts val="2850"/>
              </a:lnSpc>
              <a:buNone/>
            </a:pPr>
            <a:r>
              <a:rPr lang="en-US" sz="1750" dirty="0">
                <a:solidFill>
                  <a:srgbClr val="3C3939"/>
                </a:solidFill>
                <a:latin typeface="Roboto" panose="02000000000000000000" pitchFamily="34" charset="0"/>
                <a:ea typeface="Roboto" panose="02000000000000000000" pitchFamily="34" charset="-122"/>
                <a:cs typeface="Roboto" panose="02000000000000000000" pitchFamily="34" charset="-120"/>
              </a:rPr>
              <a:t>Son intégration s’effectue via une API Flask, facilitant l’interfaçage avec les systèmes bancaires existants ou des applications web, permettant une prise de décision automatisée en temps réel.</a:t>
            </a:r>
            <a:endParaRPr lang="en-US" sz="1750" dirty="0"/>
          </a:p>
        </p:txBody>
      </p:sp>
      <p:sp>
        <p:nvSpPr>
          <p:cNvPr id="6" name="Shape 3"/>
          <p:cNvSpPr/>
          <p:nvPr/>
        </p:nvSpPr>
        <p:spPr>
          <a:xfrm>
            <a:off x="793790" y="4816554"/>
            <a:ext cx="510302" cy="510302"/>
          </a:xfrm>
          <a:prstGeom prst="roundRect">
            <a:avLst>
              <a:gd name="adj" fmla="val 18669"/>
            </a:avLst>
          </a:prstGeom>
          <a:solidFill>
            <a:srgbClr val="E1E1EA"/>
          </a:solidFill>
          <a:ln w="7620">
            <a:solidFill>
              <a:srgbClr val="C7C7D0"/>
            </a:solidFill>
            <a:prstDash val="solid"/>
          </a:ln>
        </p:spPr>
      </p:sp>
      <p:sp>
        <p:nvSpPr>
          <p:cNvPr id="7" name="Text 4"/>
          <p:cNvSpPr/>
          <p:nvPr/>
        </p:nvSpPr>
        <p:spPr>
          <a:xfrm>
            <a:off x="1530906" y="4894421"/>
            <a:ext cx="2835235" cy="354330"/>
          </a:xfrm>
          <a:prstGeom prst="rect">
            <a:avLst/>
          </a:prstGeom>
          <a:noFill/>
        </p:spPr>
        <p:txBody>
          <a:bodyPr wrap="none" lIns="0" tIns="0" rIns="0" bIns="0" rtlCol="0" anchor="t"/>
          <a:lstStyle/>
          <a:p>
            <a:pPr marL="0" indent="0" algn="l">
              <a:lnSpc>
                <a:spcPts val="2750"/>
              </a:lnSpc>
              <a:buNone/>
            </a:pPr>
            <a:r>
              <a:rPr lang="en-US" sz="2200" dirty="0">
                <a:solidFill>
                  <a:srgbClr val="3C3939"/>
                </a:solidFill>
                <a:latin typeface="Raleway" pitchFamily="34" charset="0"/>
                <a:ea typeface="Raleway" pitchFamily="34" charset="-122"/>
                <a:cs typeface="Raleway" pitchFamily="34" charset="-120"/>
              </a:rPr>
              <a:t>Sauvegarde</a:t>
            </a:r>
            <a:endParaRPr lang="en-US" sz="2200" dirty="0"/>
          </a:p>
        </p:txBody>
      </p:sp>
      <p:sp>
        <p:nvSpPr>
          <p:cNvPr id="8" name="Text 5"/>
          <p:cNvSpPr/>
          <p:nvPr/>
        </p:nvSpPr>
        <p:spPr>
          <a:xfrm>
            <a:off x="1530906" y="5384840"/>
            <a:ext cx="2899410" cy="725805"/>
          </a:xfrm>
          <a:prstGeom prst="rect">
            <a:avLst/>
          </a:prstGeom>
          <a:noFill/>
        </p:spPr>
        <p:txBody>
          <a:bodyPr wrap="square" lIns="0" tIns="0" rIns="0" bIns="0" rtlCol="0" anchor="t"/>
          <a:lstStyle/>
          <a:p>
            <a:pPr marL="0" indent="0" algn="l">
              <a:lnSpc>
                <a:spcPts val="2850"/>
              </a:lnSpc>
              <a:buNone/>
            </a:pPr>
            <a:r>
              <a:rPr lang="en-US" sz="1750" dirty="0">
                <a:solidFill>
                  <a:srgbClr val="3C3939"/>
                </a:solidFill>
                <a:latin typeface="Roboto" panose="02000000000000000000" pitchFamily="34" charset="0"/>
                <a:ea typeface="Roboto" panose="02000000000000000000" pitchFamily="34" charset="-122"/>
                <a:cs typeface="Roboto" panose="02000000000000000000" pitchFamily="34" charset="-120"/>
              </a:rPr>
              <a:t>Pickle ou joblib pour la persistance du modèle</a:t>
            </a:r>
            <a:endParaRPr lang="en-US" sz="1750" dirty="0"/>
          </a:p>
        </p:txBody>
      </p:sp>
      <p:sp>
        <p:nvSpPr>
          <p:cNvPr id="9" name="Shape 6"/>
          <p:cNvSpPr/>
          <p:nvPr/>
        </p:nvSpPr>
        <p:spPr>
          <a:xfrm>
            <a:off x="4713803" y="4816554"/>
            <a:ext cx="510302" cy="510302"/>
          </a:xfrm>
          <a:prstGeom prst="roundRect">
            <a:avLst>
              <a:gd name="adj" fmla="val 18669"/>
            </a:avLst>
          </a:prstGeom>
          <a:solidFill>
            <a:srgbClr val="E1E1EA"/>
          </a:solidFill>
          <a:ln w="7620">
            <a:solidFill>
              <a:srgbClr val="C7C7D0"/>
            </a:solidFill>
            <a:prstDash val="solid"/>
          </a:ln>
        </p:spPr>
      </p:sp>
      <p:sp>
        <p:nvSpPr>
          <p:cNvPr id="10" name="Text 7"/>
          <p:cNvSpPr/>
          <p:nvPr/>
        </p:nvSpPr>
        <p:spPr>
          <a:xfrm>
            <a:off x="5450919" y="4894421"/>
            <a:ext cx="2835235" cy="354330"/>
          </a:xfrm>
          <a:prstGeom prst="rect">
            <a:avLst/>
          </a:prstGeom>
          <a:noFill/>
        </p:spPr>
        <p:txBody>
          <a:bodyPr wrap="none" lIns="0" tIns="0" rIns="0" bIns="0" rtlCol="0" anchor="t"/>
          <a:lstStyle/>
          <a:p>
            <a:pPr marL="0" indent="0" algn="l">
              <a:lnSpc>
                <a:spcPts val="2750"/>
              </a:lnSpc>
              <a:buNone/>
            </a:pPr>
            <a:r>
              <a:rPr lang="en-US" sz="2200" dirty="0">
                <a:solidFill>
                  <a:srgbClr val="3C3939"/>
                </a:solidFill>
                <a:latin typeface="Raleway" pitchFamily="34" charset="0"/>
                <a:ea typeface="Raleway" pitchFamily="34" charset="-122"/>
                <a:cs typeface="Raleway" pitchFamily="34" charset="-120"/>
              </a:rPr>
              <a:t>Intégration</a:t>
            </a:r>
            <a:endParaRPr lang="en-US" sz="2200" dirty="0"/>
          </a:p>
        </p:txBody>
      </p:sp>
      <p:sp>
        <p:nvSpPr>
          <p:cNvPr id="11" name="Text 8"/>
          <p:cNvSpPr/>
          <p:nvPr/>
        </p:nvSpPr>
        <p:spPr>
          <a:xfrm>
            <a:off x="5450919" y="5384840"/>
            <a:ext cx="2899410" cy="725805"/>
          </a:xfrm>
          <a:prstGeom prst="rect">
            <a:avLst/>
          </a:prstGeom>
          <a:noFill/>
        </p:spPr>
        <p:txBody>
          <a:bodyPr wrap="square" lIns="0" tIns="0" rIns="0" bIns="0" rtlCol="0" anchor="t"/>
          <a:lstStyle/>
          <a:p>
            <a:pPr marL="0" indent="0" algn="l">
              <a:lnSpc>
                <a:spcPts val="2850"/>
              </a:lnSpc>
              <a:buNone/>
            </a:pPr>
            <a:r>
              <a:rPr lang="en-US" sz="1750" dirty="0">
                <a:solidFill>
                  <a:srgbClr val="3C3939"/>
                </a:solidFill>
                <a:latin typeface="Roboto" panose="02000000000000000000" pitchFamily="34" charset="0"/>
                <a:ea typeface="Roboto" panose="02000000000000000000" pitchFamily="34" charset="-122"/>
                <a:cs typeface="Roboto" panose="02000000000000000000" pitchFamily="34" charset="-120"/>
              </a:rPr>
              <a:t>API Flask pour service web sécurisé</a:t>
            </a:r>
            <a:endParaRPr lang="en-US" sz="1750" dirty="0"/>
          </a:p>
        </p:txBody>
      </p:sp>
      <p:sp>
        <p:nvSpPr>
          <p:cNvPr id="12" name="Shape 9"/>
          <p:cNvSpPr/>
          <p:nvPr/>
        </p:nvSpPr>
        <p:spPr>
          <a:xfrm>
            <a:off x="793790" y="6564273"/>
            <a:ext cx="510302" cy="510302"/>
          </a:xfrm>
          <a:prstGeom prst="roundRect">
            <a:avLst>
              <a:gd name="adj" fmla="val 18669"/>
            </a:avLst>
          </a:prstGeom>
          <a:solidFill>
            <a:srgbClr val="E1E1EA"/>
          </a:solidFill>
          <a:ln w="7620">
            <a:solidFill>
              <a:srgbClr val="C7C7D0"/>
            </a:solidFill>
            <a:prstDash val="solid"/>
          </a:ln>
        </p:spPr>
      </p:sp>
      <p:sp>
        <p:nvSpPr>
          <p:cNvPr id="13" name="Text 10"/>
          <p:cNvSpPr/>
          <p:nvPr/>
        </p:nvSpPr>
        <p:spPr>
          <a:xfrm>
            <a:off x="1530906" y="6642140"/>
            <a:ext cx="2835235" cy="354330"/>
          </a:xfrm>
          <a:prstGeom prst="rect">
            <a:avLst/>
          </a:prstGeom>
          <a:noFill/>
        </p:spPr>
        <p:txBody>
          <a:bodyPr wrap="none" lIns="0" tIns="0" rIns="0" bIns="0" rtlCol="0" anchor="t"/>
          <a:lstStyle/>
          <a:p>
            <a:pPr marL="0" indent="0" algn="l">
              <a:lnSpc>
                <a:spcPts val="2750"/>
              </a:lnSpc>
              <a:buNone/>
            </a:pPr>
            <a:r>
              <a:rPr lang="en-US" sz="2200" dirty="0">
                <a:solidFill>
                  <a:srgbClr val="3C3939"/>
                </a:solidFill>
                <a:latin typeface="Raleway" pitchFamily="34" charset="0"/>
                <a:ea typeface="Raleway" pitchFamily="34" charset="-122"/>
                <a:cs typeface="Raleway" pitchFamily="34" charset="-120"/>
              </a:rPr>
              <a:t>Utilisation</a:t>
            </a:r>
            <a:endParaRPr lang="en-US" sz="2200" dirty="0"/>
          </a:p>
        </p:txBody>
      </p:sp>
      <p:sp>
        <p:nvSpPr>
          <p:cNvPr id="14" name="Text 11"/>
          <p:cNvSpPr/>
          <p:nvPr/>
        </p:nvSpPr>
        <p:spPr>
          <a:xfrm>
            <a:off x="1530906" y="7132558"/>
            <a:ext cx="6819305" cy="362903"/>
          </a:xfrm>
          <a:prstGeom prst="rect">
            <a:avLst/>
          </a:prstGeom>
          <a:noFill/>
        </p:spPr>
        <p:txBody>
          <a:bodyPr wrap="none" lIns="0" tIns="0" rIns="0" bIns="0" rtlCol="0" anchor="t"/>
          <a:lstStyle/>
          <a:p>
            <a:pPr marL="0" indent="0" algn="l">
              <a:lnSpc>
                <a:spcPts val="2850"/>
              </a:lnSpc>
              <a:buNone/>
            </a:pPr>
            <a:r>
              <a:rPr lang="en-US" sz="1750" dirty="0">
                <a:solidFill>
                  <a:srgbClr val="3C3939"/>
                </a:solidFill>
                <a:latin typeface="Roboto" panose="02000000000000000000" pitchFamily="34" charset="0"/>
                <a:ea typeface="Roboto" panose="02000000000000000000" pitchFamily="34" charset="-122"/>
                <a:cs typeface="Roboto" panose="02000000000000000000" pitchFamily="34" charset="-120"/>
              </a:rPr>
              <a:t>Prédiction en ligne dans les systèmes bancaires</a:t>
            </a:r>
            <a:endParaRPr lang="en-US" sz="1750" dirty="0"/>
          </a:p>
        </p:txBody>
      </p:sp>
      <p:sp>
        <p:nvSpPr>
          <p:cNvPr id="15" name="Rectangle : coins arrondis 14"/>
          <p:cNvSpPr/>
          <p:nvPr/>
        </p:nvSpPr>
        <p:spPr>
          <a:xfrm>
            <a:off x="12848095" y="7780149"/>
            <a:ext cx="1782305" cy="449451"/>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fr-FR" dirty="0"/>
              <a:t>8</a:t>
            </a:r>
            <a:endParaRPr lang="fr-FR"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5863</Words>
  <Application>WPS Presentation</Application>
  <PresentationFormat>Personnalisé</PresentationFormat>
  <Paragraphs>194</Paragraphs>
  <Slides>11</Slides>
  <Notes>11</Notes>
  <HiddenSlides>0</HiddenSlides>
  <MMClips>0</MMClips>
  <ScaleCrop>false</ScaleCrop>
  <HeadingPairs>
    <vt:vector size="6" baseType="variant">
      <vt:variant>
        <vt:lpstr>已用的字体</vt:lpstr>
      </vt:variant>
      <vt:variant>
        <vt:i4>20</vt:i4>
      </vt:variant>
      <vt:variant>
        <vt:lpstr>主题</vt:lpstr>
      </vt:variant>
      <vt:variant>
        <vt:i4>1</vt:i4>
      </vt:variant>
      <vt:variant>
        <vt:lpstr>幻灯片标题</vt:lpstr>
      </vt:variant>
      <vt:variant>
        <vt:i4>11</vt:i4>
      </vt:variant>
    </vt:vector>
  </HeadingPairs>
  <TitlesOfParts>
    <vt:vector size="32" baseType="lpstr">
      <vt:lpstr>Arial</vt:lpstr>
      <vt:lpstr>SimSun</vt:lpstr>
      <vt:lpstr>Wingdings</vt:lpstr>
      <vt:lpstr>Funnel Display</vt:lpstr>
      <vt:lpstr>Segoe Print</vt:lpstr>
      <vt:lpstr>Funnel Display</vt:lpstr>
      <vt:lpstr>Funnel Display</vt:lpstr>
      <vt:lpstr>Mukta Light</vt:lpstr>
      <vt:lpstr>Mukta Light</vt:lpstr>
      <vt:lpstr>Mukta Light</vt:lpstr>
      <vt:lpstr>Raleway</vt:lpstr>
      <vt:lpstr>Raleway</vt:lpstr>
      <vt:lpstr>Raleway</vt:lpstr>
      <vt:lpstr>Roboto</vt:lpstr>
      <vt:lpstr>Roboto</vt:lpstr>
      <vt:lpstr>Roboto</vt:lpstr>
      <vt:lpstr>Calibri</vt:lpstr>
      <vt:lpstr>Microsoft YaHei</vt:lpstr>
      <vt:lpstr>Arial Unicode MS</vt:lpstr>
      <vt:lpstr>MingLiU-ExtB</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PptxGenJS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creator>PptxGenJS</dc:creator>
  <dc:subject>PptxGenJS Presentation</dc:subject>
  <cp:lastModifiedBy>PC</cp:lastModifiedBy>
  <cp:revision>6</cp:revision>
  <dcterms:created xsi:type="dcterms:W3CDTF">2025-05-22T23:02:00Z</dcterms:created>
  <dcterms:modified xsi:type="dcterms:W3CDTF">2025-05-25T00:35:59Z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23630CC5906B496D86A68DCDDF046B84_12</vt:lpwstr>
  </property>
  <property fmtid="{D5CDD505-2E9C-101B-9397-08002B2CF9AE}" pid="3" name="KSOProductBuildVer">
    <vt:lpwstr>1036-12.2.0.21179</vt:lpwstr>
  </property>
</Properties>
</file>